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29"/>
  </p:notesMasterIdLst>
  <p:sldIdLst>
    <p:sldId id="256" r:id="rId5"/>
    <p:sldId id="261" r:id="rId6"/>
    <p:sldId id="314" r:id="rId7"/>
    <p:sldId id="299" r:id="rId8"/>
    <p:sldId id="285" r:id="rId9"/>
    <p:sldId id="309" r:id="rId10"/>
    <p:sldId id="293" r:id="rId11"/>
    <p:sldId id="310" r:id="rId12"/>
    <p:sldId id="315" r:id="rId13"/>
    <p:sldId id="328" r:id="rId14"/>
    <p:sldId id="334" r:id="rId15"/>
    <p:sldId id="329" r:id="rId16"/>
    <p:sldId id="330" r:id="rId17"/>
    <p:sldId id="323" r:id="rId18"/>
    <p:sldId id="324" r:id="rId19"/>
    <p:sldId id="296" r:id="rId20"/>
    <p:sldId id="332" r:id="rId21"/>
    <p:sldId id="331" r:id="rId22"/>
    <p:sldId id="321" r:id="rId23"/>
    <p:sldId id="318" r:id="rId24"/>
    <p:sldId id="302" r:id="rId25"/>
    <p:sldId id="316" r:id="rId26"/>
    <p:sldId id="327" r:id="rId27"/>
    <p:sldId id="333" r:id="rId28"/>
  </p:sldIdLst>
  <p:sldSz cx="12192000" cy="6858000"/>
  <p:notesSz cx="6858000" cy="9144000"/>
  <p:embeddedFontLst>
    <p:embeddedFont>
      <p:font typeface="Pretendard Black" panose="020B0600000101010101" charset="-127"/>
      <p:bold r:id="rId30"/>
    </p:embeddedFont>
    <p:embeddedFont>
      <p:font typeface="Pretendard ExtraLight" panose="020B0600000101010101" charset="-127"/>
      <p:regular r:id="rId31"/>
    </p:embeddedFont>
    <p:embeddedFont>
      <p:font typeface="Pretendard Light" panose="020B0600000101010101" charset="-127"/>
      <p:regular r:id="rId32"/>
    </p:embeddedFont>
    <p:embeddedFont>
      <p:font typeface="Pretendard SemiBold" panose="020B0600000101010101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69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563"/>
    <a:srgbClr val="30E291"/>
    <a:srgbClr val="014E95"/>
    <a:srgbClr val="424242"/>
    <a:srgbClr val="004CE4"/>
    <a:srgbClr val="27BC6B"/>
    <a:srgbClr val="BEDCAA"/>
    <a:srgbClr val="C6BC97"/>
    <a:srgbClr val="A46D6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36" y="77"/>
      </p:cViewPr>
      <p:guideLst>
        <p:guide orient="horz" pos="2251"/>
        <p:guide pos="69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F8AC9-05B9-41F3-B852-EFCE48B1F42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17D01-AF76-48AD-9E0E-D4E6281E6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28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목차가 하나뿐일 경우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2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목차가 하나 이상일 경우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9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17D01-AF76-48AD-9E0E-D4E6281E6B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03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4996C-480D-83FB-9157-E8353D573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22A028-A2A8-3F8B-2CF7-B002C4A10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2741E-80DF-BE39-89E7-450C60E3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F3DBA-13DF-4F8D-BE03-CAC67122F0ED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4570-84EC-EC78-1197-245F02A9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294D5-640B-C4CD-FA89-32128318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2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54D01-CCAF-92A9-1D78-3E2927C4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8F396-FEB1-A075-9897-CE89FCC11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20133-9FAA-010E-745C-76C3CB3F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AA96F-A68B-408D-A88C-E579DEA88EB6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ACE933-A88D-963D-0300-6448BE8A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E6FFB-7779-7EA5-AA63-3B1FB514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 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17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0D471-B40A-0CF5-858A-553E41F6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5E0B14-647B-2B44-244A-FF2EB82C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6F9EC-2A89-47E0-895D-C6C48E52B00B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219680-D76E-0CA0-8140-CDCBCE2B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0CB85A-00D2-EDD4-8016-2775D6C3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7C722DAC-7E2B-4579-BFC8-CBC3D1ECD6EB}" type="slidenum">
              <a:rPr lang="ko-KR" altLang="en-US" smtClean="0"/>
              <a:pPr/>
              <a:t>‹#›</a:t>
            </a:fld>
            <a:r>
              <a:rPr lang="en-US" altLang="ko-KR"/>
              <a:t>/11-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5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CED744-35FA-75EE-1468-800A7C25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85A43-FFD9-6055-7C25-EFD3B4A83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17983-E461-7FCA-F5FC-17765924D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4DD0C-F528-4F64-A072-A5617BA1B2B0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52D70-B760-65AE-485F-B0ED9D2AA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CB1141-50F2-94A0-00C7-227335B5E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&lt;#&gt;/11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74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E79280-0FC0-27C5-CA1F-7EA05CD8A52E}"/>
              </a:ext>
            </a:extLst>
          </p:cNvPr>
          <p:cNvSpPr txBox="1"/>
          <p:nvPr/>
        </p:nvSpPr>
        <p:spPr>
          <a:xfrm>
            <a:off x="9237658" y="6207911"/>
            <a:ext cx="2618619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30E29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400" b="1" dirty="0">
                <a:solidFill>
                  <a:srgbClr val="30E29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</a:t>
            </a:r>
            <a:endParaRPr lang="en-US" altLang="ko-KR" sz="1400" b="1" dirty="0">
              <a:solidFill>
                <a:srgbClr val="30E29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36DB1-D8B5-114C-41DB-35E046ACEF9F}"/>
              </a:ext>
            </a:extLst>
          </p:cNvPr>
          <p:cNvSpPr txBox="1"/>
          <p:nvPr/>
        </p:nvSpPr>
        <p:spPr>
          <a:xfrm>
            <a:off x="608684" y="2696366"/>
            <a:ext cx="1097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공공자전거 대여 </a:t>
            </a:r>
            <a:r>
              <a:rPr lang="en-US" altLang="ko-KR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/ </a:t>
            </a:r>
            <a:r>
              <a:rPr lang="ko-KR" altLang="en-US" sz="40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반납량</a:t>
            </a:r>
            <a:r>
              <a:rPr lang="ko-KR" altLang="en-US" sz="4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08EFB-AA99-79A4-912C-D319B0206893}"/>
              </a:ext>
            </a:extLst>
          </p:cNvPr>
          <p:cNvSpPr txBox="1"/>
          <p:nvPr/>
        </p:nvSpPr>
        <p:spPr>
          <a:xfrm>
            <a:off x="3660840" y="4347585"/>
            <a:ext cx="486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DATAMINING </a:t>
            </a:r>
            <a:r>
              <a:rPr lang="ko-KR" altLang="en-US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프로젝트 착수 보고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617730-A32E-75BD-D2AB-5002369BF8AA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E5D3D5C-2AD4-BD4A-2511-9614A08E78E0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8D798ED-F541-8AC0-090E-02FD4163E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18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15060" cy="343424"/>
            <a:chOff x="381740" y="6368662"/>
            <a:chExt cx="11515060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79425" y="6368662"/>
              <a:ext cx="317375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9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7081F1-D1BB-710E-F4FC-744FED1AB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2417692" y="4541634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D3DAA94E-679B-28E0-CF0E-DC1F518ECC50}"/>
              </a:ext>
            </a:extLst>
          </p:cNvPr>
          <p:cNvSpPr/>
          <p:nvPr/>
        </p:nvSpPr>
        <p:spPr>
          <a:xfrm>
            <a:off x="4310035" y="4563549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0528DA-211A-AFCC-B813-CB5055556C85}"/>
              </a:ext>
            </a:extLst>
          </p:cNvPr>
          <p:cNvSpPr txBox="1"/>
          <p:nvPr/>
        </p:nvSpPr>
        <p:spPr>
          <a:xfrm>
            <a:off x="1688348" y="56104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증가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29375-DE36-603F-C63E-F6E5A88CEB8F}"/>
              </a:ext>
            </a:extLst>
          </p:cNvPr>
          <p:cNvSpPr txBox="1"/>
          <p:nvPr/>
        </p:nvSpPr>
        <p:spPr>
          <a:xfrm>
            <a:off x="6531635" y="5665558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감소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A5A5FE-9E48-47F7-B3A6-FAC6A62FF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7249767" y="4538967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FCF6B09B-DC66-0A7A-17B5-F336211EB235}"/>
              </a:ext>
            </a:extLst>
          </p:cNvPr>
          <p:cNvSpPr/>
          <p:nvPr/>
        </p:nvSpPr>
        <p:spPr>
          <a:xfrm rot="10800000">
            <a:off x="9180368" y="4560306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D11BD6-A62F-84A6-ED1F-5BEC47F32A2F}"/>
              </a:ext>
            </a:extLst>
          </p:cNvPr>
          <p:cNvGrpSpPr/>
          <p:nvPr/>
        </p:nvGrpSpPr>
        <p:grpSpPr>
          <a:xfrm>
            <a:off x="4988984" y="1467725"/>
            <a:ext cx="3984459" cy="351320"/>
            <a:chOff x="3950563" y="5715718"/>
            <a:chExt cx="3361308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691CC5-B3FA-F103-4109-43021B7BCF66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선택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834126-BD7A-0397-E911-9FB5E66646BD}"/>
                </a:ext>
              </a:extLst>
            </p:cNvPr>
            <p:cNvSpPr txBox="1"/>
            <p:nvPr/>
          </p:nvSpPr>
          <p:spPr>
            <a:xfrm>
              <a:off x="5151254" y="5731106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시간</a:t>
              </a:r>
            </a:p>
          </p:txBody>
        </p:sp>
      </p:grpSp>
      <p:pic>
        <p:nvPicPr>
          <p:cNvPr id="3" name="Picture 2" descr="제주도풍경] 새벽하늘 : 네이버 블로그">
            <a:extLst>
              <a:ext uri="{FF2B5EF4-FFF2-40B4-BE49-F238E27FC236}">
                <a16:creationId xmlns:a16="http://schemas.microsoft.com/office/drawing/2014/main" id="{852077A5-984C-4BDF-ACDF-748D273A1EC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643" y="2026733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나른한 오후, 햇살과 함께한성수동 나들이">
            <a:extLst>
              <a:ext uri="{FF2B5EF4-FFF2-40B4-BE49-F238E27FC236}">
                <a16:creationId xmlns:a16="http://schemas.microsoft.com/office/drawing/2014/main" id="{E12B0439-7204-DA35-0760-480FA92F743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356" y="2026733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57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15060" cy="343424"/>
            <a:chOff x="381740" y="6368662"/>
            <a:chExt cx="11515060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79425" y="6368662"/>
              <a:ext cx="317375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9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pic>
        <p:nvPicPr>
          <p:cNvPr id="8" name="Picture 4" descr="Free Clouds Sky photo and picture">
            <a:extLst>
              <a:ext uri="{FF2B5EF4-FFF2-40B4-BE49-F238E27FC236}">
                <a16:creationId xmlns:a16="http://schemas.microsoft.com/office/drawing/2014/main" id="{AE890702-50E0-7BFA-E8AA-E770757957C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359" y="2021297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7081F1-D1BB-710E-F4FC-744FED1A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2417692" y="4541634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D3DAA94E-679B-28E0-CF0E-DC1F518ECC50}"/>
              </a:ext>
            </a:extLst>
          </p:cNvPr>
          <p:cNvSpPr/>
          <p:nvPr/>
        </p:nvSpPr>
        <p:spPr>
          <a:xfrm>
            <a:off x="4310035" y="4563549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Free Rain Raindrops photo and picture">
            <a:extLst>
              <a:ext uri="{FF2B5EF4-FFF2-40B4-BE49-F238E27FC236}">
                <a16:creationId xmlns:a16="http://schemas.microsoft.com/office/drawing/2014/main" id="{1DFF7EDB-3F9D-FCDF-9176-5E0ADEF4009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641" y="2021297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0528DA-211A-AFCC-B813-CB5055556C85}"/>
              </a:ext>
            </a:extLst>
          </p:cNvPr>
          <p:cNvSpPr txBox="1"/>
          <p:nvPr/>
        </p:nvSpPr>
        <p:spPr>
          <a:xfrm>
            <a:off x="1688348" y="56104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증가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29375-DE36-603F-C63E-F6E5A88CEB8F}"/>
              </a:ext>
            </a:extLst>
          </p:cNvPr>
          <p:cNvSpPr txBox="1"/>
          <p:nvPr/>
        </p:nvSpPr>
        <p:spPr>
          <a:xfrm>
            <a:off x="6531635" y="5665558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감소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A5A5FE-9E48-47F7-B3A6-FAC6A62FF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7249767" y="4538967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FCF6B09B-DC66-0A7A-17B5-F336211EB235}"/>
              </a:ext>
            </a:extLst>
          </p:cNvPr>
          <p:cNvSpPr/>
          <p:nvPr/>
        </p:nvSpPr>
        <p:spPr>
          <a:xfrm rot="10800000">
            <a:off x="9180368" y="4560306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D0D753-D772-CCFB-E945-73CE2D914C0F}"/>
              </a:ext>
            </a:extLst>
          </p:cNvPr>
          <p:cNvGrpSpPr/>
          <p:nvPr/>
        </p:nvGrpSpPr>
        <p:grpSpPr>
          <a:xfrm>
            <a:off x="4988984" y="1467725"/>
            <a:ext cx="3984459" cy="351320"/>
            <a:chOff x="3950563" y="5715718"/>
            <a:chExt cx="3361308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F0AD0E-166B-B5C5-247A-C809DD3CEEAD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선택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CADE58-1D8E-8B64-4280-DFFB77979614}"/>
                </a:ext>
              </a:extLst>
            </p:cNvPr>
            <p:cNvSpPr txBox="1"/>
            <p:nvPr/>
          </p:nvSpPr>
          <p:spPr>
            <a:xfrm>
              <a:off x="5151254" y="5731106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날씨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81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10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7081F1-D1BB-710E-F4FC-744FED1AB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2417692" y="4541634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D3DAA94E-679B-28E0-CF0E-DC1F518ECC50}"/>
              </a:ext>
            </a:extLst>
          </p:cNvPr>
          <p:cNvSpPr/>
          <p:nvPr/>
        </p:nvSpPr>
        <p:spPr>
          <a:xfrm>
            <a:off x="4310035" y="4563549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0528DA-211A-AFCC-B813-CB5055556C85}"/>
              </a:ext>
            </a:extLst>
          </p:cNvPr>
          <p:cNvSpPr txBox="1"/>
          <p:nvPr/>
        </p:nvSpPr>
        <p:spPr>
          <a:xfrm>
            <a:off x="1688348" y="56104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증가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29375-DE36-603F-C63E-F6E5A88CEB8F}"/>
              </a:ext>
            </a:extLst>
          </p:cNvPr>
          <p:cNvSpPr txBox="1"/>
          <p:nvPr/>
        </p:nvSpPr>
        <p:spPr>
          <a:xfrm>
            <a:off x="6531635" y="5665558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감소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A5A5FE-9E48-47F7-B3A6-FAC6A62FF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7249767" y="4538967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FCF6B09B-DC66-0A7A-17B5-F336211EB235}"/>
              </a:ext>
            </a:extLst>
          </p:cNvPr>
          <p:cNvSpPr/>
          <p:nvPr/>
        </p:nvSpPr>
        <p:spPr>
          <a:xfrm rot="10800000">
            <a:off x="9180368" y="4560306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0700B-E779-5F5F-6DD5-2AEF3BDCF3DD}"/>
              </a:ext>
            </a:extLst>
          </p:cNvPr>
          <p:cNvGrpSpPr/>
          <p:nvPr/>
        </p:nvGrpSpPr>
        <p:grpSpPr>
          <a:xfrm>
            <a:off x="4988984" y="1467725"/>
            <a:ext cx="3984459" cy="351320"/>
            <a:chOff x="3950563" y="5715718"/>
            <a:chExt cx="3361308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73C7FB-7EF9-DB6C-2625-B635E97D5EF0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선택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C9CE91-95D2-3B7C-CF90-5F2AECB9F120}"/>
                </a:ext>
              </a:extLst>
            </p:cNvPr>
            <p:cNvSpPr txBox="1"/>
            <p:nvPr/>
          </p:nvSpPr>
          <p:spPr>
            <a:xfrm>
              <a:off x="5151254" y="5731106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생활인구 </a:t>
              </a:r>
            </a:p>
          </p:txBody>
        </p:sp>
      </p:grpSp>
      <p:pic>
        <p:nvPicPr>
          <p:cNvPr id="17" name="Picture 4" descr="Free New York America photo and picture">
            <a:extLst>
              <a:ext uri="{FF2B5EF4-FFF2-40B4-BE49-F238E27FC236}">
                <a16:creationId xmlns:a16="http://schemas.microsoft.com/office/drawing/2014/main" id="{6A2DE6CE-1675-8A7A-B019-38F2A81F191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359" y="2005291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Times Square New York photo and picture">
            <a:extLst>
              <a:ext uri="{FF2B5EF4-FFF2-40B4-BE49-F238E27FC236}">
                <a16:creationId xmlns:a16="http://schemas.microsoft.com/office/drawing/2014/main" id="{BF3A1E14-874A-C29D-7BDE-668D19DEC70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78" y="2013882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96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11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AF67E9-55B6-D133-DA2D-8AAC953F5A65}"/>
              </a:ext>
            </a:extLst>
          </p:cNvPr>
          <p:cNvGrpSpPr/>
          <p:nvPr/>
        </p:nvGrpSpPr>
        <p:grpSpPr>
          <a:xfrm>
            <a:off x="4988984" y="1467725"/>
            <a:ext cx="3984459" cy="351320"/>
            <a:chOff x="3950563" y="5715718"/>
            <a:chExt cx="3361308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5C6A03-DB14-86BE-5E8C-82E6A5A5AD95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변수 선택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F5EE47-0670-9D95-7D68-DF34A8557B52}"/>
                </a:ext>
              </a:extLst>
            </p:cNvPr>
            <p:cNvSpPr txBox="1"/>
            <p:nvPr/>
          </p:nvSpPr>
          <p:spPr>
            <a:xfrm>
              <a:off x="5151254" y="5731106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문화행사 </a:t>
              </a:r>
            </a:p>
          </p:txBody>
        </p:sp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E4BE36FB-B848-D201-C72B-C70B75B6B8D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64359" y="2026462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ree Victory Day Sevastopol photo and picture">
            <a:extLst>
              <a:ext uri="{FF2B5EF4-FFF2-40B4-BE49-F238E27FC236}">
                <a16:creationId xmlns:a16="http://schemas.microsoft.com/office/drawing/2014/main" id="{6845909C-E65A-3D41-D807-B063FD3273E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778" y="2023610"/>
            <a:ext cx="342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995A2A5-6720-9759-6E78-5B9AE89AC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6945" r="16132" b="11523"/>
          <a:stretch/>
        </p:blipFill>
        <p:spPr>
          <a:xfrm>
            <a:off x="4713425" y="4541634"/>
            <a:ext cx="1625146" cy="118267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화살표: 위쪽 27">
            <a:extLst>
              <a:ext uri="{FF2B5EF4-FFF2-40B4-BE49-F238E27FC236}">
                <a16:creationId xmlns:a16="http://schemas.microsoft.com/office/drawing/2014/main" id="{9241348D-5301-B691-C9B0-E0C44B6245D7}"/>
              </a:ext>
            </a:extLst>
          </p:cNvPr>
          <p:cNvSpPr/>
          <p:nvPr/>
        </p:nvSpPr>
        <p:spPr>
          <a:xfrm>
            <a:off x="6654407" y="4563549"/>
            <a:ext cx="476655" cy="1031838"/>
          </a:xfrm>
          <a:prstGeom prst="upArrow">
            <a:avLst/>
          </a:prstGeom>
          <a:solidFill>
            <a:schemeClr val="bg1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83F1FA-6659-619A-E8F6-3F1A886A4877}"/>
              </a:ext>
            </a:extLst>
          </p:cNvPr>
          <p:cNvSpPr txBox="1"/>
          <p:nvPr/>
        </p:nvSpPr>
        <p:spPr>
          <a:xfrm>
            <a:off x="3984081" y="56104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증가</a:t>
            </a:r>
          </a:p>
        </p:txBody>
      </p:sp>
    </p:spTree>
    <p:extLst>
      <p:ext uri="{BB962C8B-B14F-4D97-AF65-F5344CB8AC3E}">
        <p14:creationId xmlns:p14="http://schemas.microsoft.com/office/powerpoint/2010/main" val="3728588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12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F7556-70BC-9546-8B90-BF64EDA8F14C}"/>
              </a:ext>
            </a:extLst>
          </p:cNvPr>
          <p:cNvSpPr/>
          <p:nvPr/>
        </p:nvSpPr>
        <p:spPr>
          <a:xfrm>
            <a:off x="4987030" y="1383743"/>
            <a:ext cx="2217938" cy="319596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문화 행사 유무</a:t>
            </a:r>
          </a:p>
        </p:txBody>
      </p:sp>
      <p:pic>
        <p:nvPicPr>
          <p:cNvPr id="18" name="그림 17" descr="나무, 야외, 도로, 사람들이(가) 표시된 사진&#10;&#10;자동 생성된 설명">
            <a:extLst>
              <a:ext uri="{FF2B5EF4-FFF2-40B4-BE49-F238E27FC236}">
                <a16:creationId xmlns:a16="http://schemas.microsoft.com/office/drawing/2014/main" id="{8C9609E6-8F54-5228-94C0-3B1EB353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16" y="2005249"/>
            <a:ext cx="2973763" cy="1913121"/>
          </a:xfrm>
          <a:prstGeom prst="rect">
            <a:avLst/>
          </a:prstGeom>
        </p:spPr>
      </p:pic>
      <p:pic>
        <p:nvPicPr>
          <p:cNvPr id="24" name="Picture 2" descr="서울자전거 따릉이 (Seoul Public Bike) - Google Play 앱">
            <a:extLst>
              <a:ext uri="{FF2B5EF4-FFF2-40B4-BE49-F238E27FC236}">
                <a16:creationId xmlns:a16="http://schemas.microsoft.com/office/drawing/2014/main" id="{C7F2C015-04FF-7B2F-C196-748B8CE8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758" y="4060815"/>
            <a:ext cx="1145808" cy="11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같음 기호 25">
            <a:extLst>
              <a:ext uri="{FF2B5EF4-FFF2-40B4-BE49-F238E27FC236}">
                <a16:creationId xmlns:a16="http://schemas.microsoft.com/office/drawing/2014/main" id="{B44F7E56-2FAA-F7DA-2859-A30BD12DF5EE}"/>
              </a:ext>
            </a:extLst>
          </p:cNvPr>
          <p:cNvSpPr/>
          <p:nvPr/>
        </p:nvSpPr>
        <p:spPr>
          <a:xfrm>
            <a:off x="7646459" y="3539749"/>
            <a:ext cx="360000" cy="360000"/>
          </a:xfrm>
          <a:prstGeom prst="mathEqual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8CAE5AD0-2EB2-89BC-0A87-B39845D11D24}"/>
              </a:ext>
            </a:extLst>
          </p:cNvPr>
          <p:cNvSpPr/>
          <p:nvPr/>
        </p:nvSpPr>
        <p:spPr>
          <a:xfrm>
            <a:off x="10003529" y="4170094"/>
            <a:ext cx="436455" cy="872910"/>
          </a:xfrm>
          <a:prstGeom prst="upArrow">
            <a:avLst>
              <a:gd name="adj1" fmla="val 28788"/>
              <a:gd name="adj2" fmla="val 81818"/>
            </a:avLst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6A05914-0BF2-8435-3403-48D4ABB6D75E}"/>
              </a:ext>
            </a:extLst>
          </p:cNvPr>
          <p:cNvGrpSpPr/>
          <p:nvPr/>
        </p:nvGrpSpPr>
        <p:grpSpPr>
          <a:xfrm>
            <a:off x="3414578" y="2387411"/>
            <a:ext cx="4444628" cy="3723842"/>
            <a:chOff x="14698" y="2498185"/>
            <a:chExt cx="4444628" cy="372384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EF3F861-FCB3-9C03-33F1-78862B5AD908}"/>
                </a:ext>
              </a:extLst>
            </p:cNvPr>
            <p:cNvGrpSpPr/>
            <p:nvPr/>
          </p:nvGrpSpPr>
          <p:grpSpPr>
            <a:xfrm>
              <a:off x="14698" y="2498185"/>
              <a:ext cx="4114758" cy="3723842"/>
              <a:chOff x="14698" y="2498185"/>
              <a:chExt cx="4114758" cy="3723842"/>
            </a:xfrm>
          </p:grpSpPr>
          <p:pic>
            <p:nvPicPr>
              <p:cNvPr id="9" name="그림 8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C1E73BF1-D80E-8EA7-4948-BCEC56560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90" t="8890" r="11092" b="11092"/>
              <a:stretch/>
            </p:blipFill>
            <p:spPr>
              <a:xfrm>
                <a:off x="959921" y="2498185"/>
                <a:ext cx="3169535" cy="2443128"/>
              </a:xfrm>
              <a:prstGeom prst="rect">
                <a:avLst/>
              </a:prstGeom>
            </p:spPr>
          </p:pic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B8CEA55-4F7B-85F9-C530-E5B813D0A446}"/>
                  </a:ext>
                </a:extLst>
              </p:cNvPr>
              <p:cNvSpPr/>
              <p:nvPr/>
            </p:nvSpPr>
            <p:spPr>
              <a:xfrm>
                <a:off x="137544" y="3075122"/>
                <a:ext cx="3062855" cy="3062855"/>
              </a:xfrm>
              <a:prstGeom prst="ellipse">
                <a:avLst/>
              </a:prstGeom>
              <a:solidFill>
                <a:srgbClr val="425563">
                  <a:alpha val="22000"/>
                </a:srgbClr>
              </a:solidFill>
              <a:ln w="19050">
                <a:solidFill>
                  <a:srgbClr val="4255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D2C0697-C3D5-1DF5-934B-1187E5A6DB73}"/>
                  </a:ext>
                </a:extLst>
              </p:cNvPr>
              <p:cNvSpPr/>
              <p:nvPr/>
            </p:nvSpPr>
            <p:spPr>
              <a:xfrm>
                <a:off x="14698" y="2498185"/>
                <a:ext cx="945223" cy="36397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E9FCB11-EBE6-FC73-685C-DB017226F39D}"/>
                  </a:ext>
                </a:extLst>
              </p:cNvPr>
              <p:cNvSpPr/>
              <p:nvPr/>
            </p:nvSpPr>
            <p:spPr>
              <a:xfrm>
                <a:off x="837076" y="4941313"/>
                <a:ext cx="2730366" cy="1280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300ED8E-B546-D689-D616-6542F7D6A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590" y="3200400"/>
              <a:ext cx="643890" cy="139749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3127A2-1132-ED6B-36D2-9AB2406C21FE}"/>
                </a:ext>
              </a:extLst>
            </p:cNvPr>
            <p:cNvSpPr txBox="1"/>
            <p:nvPr/>
          </p:nvSpPr>
          <p:spPr>
            <a:xfrm>
              <a:off x="487309" y="5431866"/>
              <a:ext cx="3972017" cy="45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25563"/>
                  </a:solidFill>
                  <a:latin typeface="Pretendard SemiBold" panose="020B0600000101010101" charset="-127"/>
                  <a:ea typeface="Pretendard SemiBold" panose="020B0600000101010101" charset="-127"/>
                  <a:cs typeface="Pretendard SemiBold" panose="020B0600000101010101" charset="-127"/>
                </a:rPr>
                <a:t>행사장까지의 거리 조건 충족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AB1C288-581C-B664-C3FA-9E3109E2CE66}"/>
              </a:ext>
            </a:extLst>
          </p:cNvPr>
          <p:cNvSpPr txBox="1"/>
          <p:nvPr/>
        </p:nvSpPr>
        <p:spPr>
          <a:xfrm>
            <a:off x="7789700" y="53210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대여소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이용량</a:t>
            </a: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증가</a:t>
            </a:r>
          </a:p>
        </p:txBody>
      </p:sp>
      <p:sp>
        <p:nvSpPr>
          <p:cNvPr id="25" name="십자형 24">
            <a:extLst>
              <a:ext uri="{FF2B5EF4-FFF2-40B4-BE49-F238E27FC236}">
                <a16:creationId xmlns:a16="http://schemas.microsoft.com/office/drawing/2014/main" id="{73366155-3075-1BAE-0A4F-8B2CFDBC12A6}"/>
              </a:ext>
            </a:extLst>
          </p:cNvPr>
          <p:cNvSpPr/>
          <p:nvPr/>
        </p:nvSpPr>
        <p:spPr>
          <a:xfrm>
            <a:off x="3815198" y="3539749"/>
            <a:ext cx="360000" cy="360000"/>
          </a:xfrm>
          <a:prstGeom prst="plus">
            <a:avLst>
              <a:gd name="adj" fmla="val 33842"/>
            </a:avLst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 descr="도표이(가) 표시된 사진&#10;&#10;자동 생성된 설명">
            <a:extLst>
              <a:ext uri="{FF2B5EF4-FFF2-40B4-BE49-F238E27FC236}">
                <a16:creationId xmlns:a16="http://schemas.microsoft.com/office/drawing/2014/main" id="{F919697B-DAED-4D15-390A-566F3CFDEA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90" y="1808042"/>
            <a:ext cx="2426179" cy="3429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BBF5588-BB47-DF85-F681-7B5974685B92}"/>
              </a:ext>
            </a:extLst>
          </p:cNvPr>
          <p:cNvSpPr txBox="1"/>
          <p:nvPr/>
        </p:nvSpPr>
        <p:spPr>
          <a:xfrm>
            <a:off x="490170" y="5321092"/>
            <a:ext cx="3972017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특정 기간 내 문화 행사 개최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075C2BF-6177-11F8-AC88-135D7DA32DAC}"/>
              </a:ext>
            </a:extLst>
          </p:cNvPr>
          <p:cNvSpPr/>
          <p:nvPr/>
        </p:nvSpPr>
        <p:spPr>
          <a:xfrm>
            <a:off x="1829363" y="3044679"/>
            <a:ext cx="1290680" cy="29960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590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4F93E3C-E136-334D-9AD6-6306CD6AE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82898"/>
              </p:ext>
            </p:extLst>
          </p:nvPr>
        </p:nvGraphicFramePr>
        <p:xfrm>
          <a:off x="766869" y="1970600"/>
          <a:ext cx="10744801" cy="3963438"/>
        </p:xfrm>
        <a:graphic>
          <a:graphicData uri="http://schemas.openxmlformats.org/drawingml/2006/table">
            <a:tbl>
              <a:tblPr/>
              <a:tblGrid>
                <a:gridCol w="1121664">
                  <a:extLst>
                    <a:ext uri="{9D8B030D-6E8A-4147-A177-3AD203B41FA5}">
                      <a16:colId xmlns:a16="http://schemas.microsoft.com/office/drawing/2014/main" val="401492496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045283700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1927663359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419201122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439073804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2666327675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776026237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1513635274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2972602265"/>
                    </a:ext>
                  </a:extLst>
                </a:gridCol>
                <a:gridCol w="1155336">
                  <a:extLst>
                    <a:ext uri="{9D8B030D-6E8A-4147-A177-3AD203B41FA5}">
                      <a16:colId xmlns:a16="http://schemas.microsoft.com/office/drawing/2014/main" val="1868974736"/>
                    </a:ext>
                  </a:extLst>
                </a:gridCol>
                <a:gridCol w="1293309">
                  <a:extLst>
                    <a:ext uri="{9D8B030D-6E8A-4147-A177-3AD203B41FA5}">
                      <a16:colId xmlns:a16="http://schemas.microsoft.com/office/drawing/2014/main" val="2452544180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3867923993"/>
                    </a:ext>
                  </a:extLst>
                </a:gridCol>
                <a:gridCol w="730939">
                  <a:extLst>
                    <a:ext uri="{9D8B030D-6E8A-4147-A177-3AD203B41FA5}">
                      <a16:colId xmlns:a16="http://schemas.microsoft.com/office/drawing/2014/main" val="1668491344"/>
                    </a:ext>
                  </a:extLst>
                </a:gridCol>
              </a:tblGrid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일시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문화행사 </a:t>
                      </a:r>
                      <a:endParaRPr lang="en-US" altLang="ko-KR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여부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기온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강수량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풍속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습도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적설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전운량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미세먼지</a:t>
                      </a:r>
                      <a:endParaRPr lang="en-US" altLang="ko-KR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농도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대여소 번호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대여소명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대여량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반납량</a:t>
                      </a:r>
                      <a:endParaRPr lang="en-US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2455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2022-04-10 17:00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23.2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33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136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144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427573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2022-04-10 18:00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21.6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124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141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336929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2022-04-10 19:00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18.8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28.5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138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45072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2022-04-10 20:00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17.7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2.8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28.5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930985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2022-04-17 17:00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19.7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 </a:t>
                      </a:r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134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3276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2022-04-17 18:00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18.9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 </a:t>
                      </a:r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78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906578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2022-04-17 19:00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17.1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44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59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660926"/>
                  </a:ext>
                </a:extLst>
              </a:tr>
              <a:tr h="440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2022-04-17 20:00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15.5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502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뚝섬유원지역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  <a:r>
                        <a:rPr lang="ko-KR" altLang="en-US" sz="900" b="0" dirty="0" err="1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번출구</a:t>
                      </a:r>
                      <a:r>
                        <a:rPr lang="ko-KR" altLang="en-US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앞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36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53</a:t>
                      </a:r>
                    </a:p>
                  </a:txBody>
                  <a:tcPr marL="21460" marR="21460" marT="14307" marB="1430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895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50B920B-1214-E87A-EBF7-614780FE087F}"/>
              </a:ext>
            </a:extLst>
          </p:cNvPr>
          <p:cNvSpPr/>
          <p:nvPr/>
        </p:nvSpPr>
        <p:spPr>
          <a:xfrm>
            <a:off x="1887636" y="1970601"/>
            <a:ext cx="621883" cy="396343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D9D8C3-49BE-8084-2304-238F1EDF0977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13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350DDA-0B88-CFBB-22BE-C456D3FFD2C1}"/>
              </a:ext>
            </a:extLst>
          </p:cNvPr>
          <p:cNvGrpSpPr/>
          <p:nvPr/>
        </p:nvGrpSpPr>
        <p:grpSpPr>
          <a:xfrm>
            <a:off x="4579308" y="1470949"/>
            <a:ext cx="4024364" cy="351320"/>
            <a:chOff x="3950563" y="5715718"/>
            <a:chExt cx="3394972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6F4DF-FAAB-7D9E-E5FE-6B0DB1527932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</a:t>
              </a:r>
              <a:r>
                <a:rPr lang="ko-KR" altLang="en-US" sz="1600" dirty="0" err="1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전처리</a:t>
              </a:r>
              <a:endParaRPr lang="ko-KR" altLang="en-US" sz="16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6DB03F-5D82-7BD1-3302-68C3058280CF}"/>
                </a:ext>
              </a:extLst>
            </p:cNvPr>
            <p:cNvSpPr txBox="1"/>
            <p:nvPr/>
          </p:nvSpPr>
          <p:spPr>
            <a:xfrm>
              <a:off x="5151254" y="5731106"/>
              <a:ext cx="2194281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문화행사 유무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더미변수 활용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0,1</a:t>
              </a:r>
              <a:endParaRPr lang="ko-KR" altLang="en-US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30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5563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588AC91-0F98-38FC-8C82-2E668068F330}"/>
              </a:ext>
            </a:extLst>
          </p:cNvPr>
          <p:cNvSpPr/>
          <p:nvPr/>
        </p:nvSpPr>
        <p:spPr>
          <a:xfrm rot="5400000">
            <a:off x="6467282" y="3864349"/>
            <a:ext cx="2217938" cy="229404"/>
          </a:xfrm>
          <a:prstGeom prst="triangle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CCB75C9-D1A1-909F-06F9-17AB62F9A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67974"/>
              </p:ext>
            </p:extLst>
          </p:nvPr>
        </p:nvGraphicFramePr>
        <p:xfrm>
          <a:off x="461816" y="1994925"/>
          <a:ext cx="6855635" cy="3968255"/>
        </p:xfrm>
        <a:graphic>
          <a:graphicData uri="http://schemas.openxmlformats.org/drawingml/2006/table">
            <a:tbl>
              <a:tblPr/>
              <a:tblGrid>
                <a:gridCol w="1099127">
                  <a:extLst>
                    <a:ext uri="{9D8B030D-6E8A-4147-A177-3AD203B41FA5}">
                      <a16:colId xmlns:a16="http://schemas.microsoft.com/office/drawing/2014/main" val="3182611154"/>
                    </a:ext>
                  </a:extLst>
                </a:gridCol>
                <a:gridCol w="599581">
                  <a:extLst>
                    <a:ext uri="{9D8B030D-6E8A-4147-A177-3AD203B41FA5}">
                      <a16:colId xmlns:a16="http://schemas.microsoft.com/office/drawing/2014/main" val="4245983445"/>
                    </a:ext>
                  </a:extLst>
                </a:gridCol>
                <a:gridCol w="746181">
                  <a:extLst>
                    <a:ext uri="{9D8B030D-6E8A-4147-A177-3AD203B41FA5}">
                      <a16:colId xmlns:a16="http://schemas.microsoft.com/office/drawing/2014/main" val="4090066750"/>
                    </a:ext>
                  </a:extLst>
                </a:gridCol>
                <a:gridCol w="736614">
                  <a:extLst>
                    <a:ext uri="{9D8B030D-6E8A-4147-A177-3AD203B41FA5}">
                      <a16:colId xmlns:a16="http://schemas.microsoft.com/office/drawing/2014/main" val="3082228673"/>
                    </a:ext>
                  </a:extLst>
                </a:gridCol>
                <a:gridCol w="765314">
                  <a:extLst>
                    <a:ext uri="{9D8B030D-6E8A-4147-A177-3AD203B41FA5}">
                      <a16:colId xmlns:a16="http://schemas.microsoft.com/office/drawing/2014/main" val="1973353211"/>
                    </a:ext>
                  </a:extLst>
                </a:gridCol>
                <a:gridCol w="736614">
                  <a:extLst>
                    <a:ext uri="{9D8B030D-6E8A-4147-A177-3AD203B41FA5}">
                      <a16:colId xmlns:a16="http://schemas.microsoft.com/office/drawing/2014/main" val="942875476"/>
                    </a:ext>
                  </a:extLst>
                </a:gridCol>
                <a:gridCol w="975774">
                  <a:extLst>
                    <a:ext uri="{9D8B030D-6E8A-4147-A177-3AD203B41FA5}">
                      <a16:colId xmlns:a16="http://schemas.microsoft.com/office/drawing/2014/main" val="4081845679"/>
                    </a:ext>
                  </a:extLst>
                </a:gridCol>
                <a:gridCol w="1196430">
                  <a:extLst>
                    <a:ext uri="{9D8B030D-6E8A-4147-A177-3AD203B41FA5}">
                      <a16:colId xmlns:a16="http://schemas.microsoft.com/office/drawing/2014/main" val="1108859837"/>
                    </a:ext>
                  </a:extLst>
                </a:gridCol>
              </a:tblGrid>
              <a:tr h="23038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일시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기온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(°</a:t>
                      </a:r>
                      <a:r>
                        <a:rPr 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C)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강수량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mm)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풍속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m/s)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습도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(%)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적설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</a:t>
                      </a:r>
                      <a:r>
                        <a:rPr 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cm)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전운량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(10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분위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29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시간평균 </a:t>
                      </a:r>
                      <a:endParaRPr lang="en-US" altLang="ko-KR" sz="900" b="0" dirty="0">
                        <a:solidFill>
                          <a:schemeClr val="bg1"/>
                        </a:solidFill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  <a:p>
                      <a:pPr algn="ctr" rtl="0" fontAlgn="b"/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미세먼지농도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(㎍/㎥)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1029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29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29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359373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13:00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7.8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1441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14:00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8.1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294824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15:00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8.4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427124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16:00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7.3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43395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17:00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6.8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182536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18:00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6.1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195556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19:00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38606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20:00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058079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21:00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2.9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086925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22:00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8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098640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23:00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2.4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1.2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89150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2022-03-08 0:00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0.3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007552"/>
                  </a:ext>
                </a:extLst>
              </a:tr>
              <a:tr h="28178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2022-03-08 1:00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2.1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0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</a:t>
                      </a:r>
                      <a:endParaRPr lang="ko-KR" altLang="en-US" sz="16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35</a:t>
                      </a:r>
                    </a:p>
                  </a:txBody>
                  <a:tcPr marL="23047" marR="23047" marT="15365" marB="1536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71670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ACB5A9-AA4D-2337-6E4F-B11C38FF917C}"/>
              </a:ext>
            </a:extLst>
          </p:cNvPr>
          <p:cNvGraphicFramePr>
            <a:graphicFrameLocks noGrp="1"/>
          </p:cNvGraphicFramePr>
          <p:nvPr/>
        </p:nvGraphicFramePr>
        <p:xfrm>
          <a:off x="7835052" y="1994922"/>
          <a:ext cx="3544147" cy="3968258"/>
        </p:xfrm>
        <a:graphic>
          <a:graphicData uri="http://schemas.openxmlformats.org/drawingml/2006/table">
            <a:tbl>
              <a:tblPr/>
              <a:tblGrid>
                <a:gridCol w="1209606">
                  <a:extLst>
                    <a:ext uri="{9D8B030D-6E8A-4147-A177-3AD203B41FA5}">
                      <a16:colId xmlns:a16="http://schemas.microsoft.com/office/drawing/2014/main" val="1961527813"/>
                    </a:ext>
                  </a:extLst>
                </a:gridCol>
                <a:gridCol w="2334541">
                  <a:extLst>
                    <a:ext uri="{9D8B030D-6E8A-4147-A177-3AD203B41FA5}">
                      <a16:colId xmlns:a16="http://schemas.microsoft.com/office/drawing/2014/main" val="2451616954"/>
                    </a:ext>
                  </a:extLst>
                </a:gridCol>
              </a:tblGrid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일시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시간평균 </a:t>
                      </a:r>
                      <a:r>
                        <a:rPr lang="ko-KR" altLang="en-US" sz="900" b="0" dirty="0" err="1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미세먼지농도</a:t>
                      </a: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(㎍/㎥)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A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65107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13:00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51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535013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14:00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44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476630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15:00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43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295316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16:00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529591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17:00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876488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18:00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262141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19:00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93033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20:00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79341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21:00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621950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22:00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914731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2022-03-07 23:00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801709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2022-03-08 0:00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39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611777"/>
                  </a:ext>
                </a:extLst>
              </a:tr>
              <a:tr h="283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b="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2022-03-08 1:00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000" b="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35</a:t>
                      </a:r>
                    </a:p>
                  </a:txBody>
                  <a:tcPr marL="23786" marR="23786" marT="15858" marB="1585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4359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91376931-B482-C79E-F979-841AC2F65AF6}"/>
              </a:ext>
            </a:extLst>
          </p:cNvPr>
          <p:cNvGrpSpPr/>
          <p:nvPr/>
        </p:nvGrpSpPr>
        <p:grpSpPr>
          <a:xfrm>
            <a:off x="4579308" y="1470949"/>
            <a:ext cx="3033381" cy="351320"/>
            <a:chOff x="3950563" y="5715718"/>
            <a:chExt cx="2558974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0E8B13-005A-6CA9-5019-8440C673E3BE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</a:t>
              </a:r>
              <a:r>
                <a:rPr lang="ko-KR" altLang="en-US" sz="1600" dirty="0" err="1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전처리</a:t>
              </a:r>
              <a:endParaRPr lang="ko-KR" altLang="en-US" sz="16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2E575-AA26-5A51-D95F-70B559F79444}"/>
                </a:ext>
              </a:extLst>
            </p:cNvPr>
            <p:cNvSpPr txBox="1"/>
            <p:nvPr/>
          </p:nvSpPr>
          <p:spPr>
            <a:xfrm>
              <a:off x="5151254" y="5731106"/>
              <a:ext cx="1358283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미세먼지 </a:t>
              </a:r>
              <a:r>
                <a:rPr lang="ko-KR" altLang="en-US" sz="140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농도 </a:t>
              </a:r>
              <a:r>
                <a:rPr lang="en-US" altLang="ko-KR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NA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값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C469C5-BBAF-2614-8556-6EE9F5326A60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14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935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15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B638F6-F8C5-94AE-6BA3-C665BC4B09F5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8512A-3289-87DD-9A65-A8FC9BA78972}"/>
              </a:ext>
            </a:extLst>
          </p:cNvPr>
          <p:cNvSpPr txBox="1"/>
          <p:nvPr/>
        </p:nvSpPr>
        <p:spPr>
          <a:xfrm>
            <a:off x="8235425" y="3155697"/>
            <a:ext cx="24464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시간대에 따른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변화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55FC4E-09BD-CB19-52CA-52F94158D554}"/>
              </a:ext>
            </a:extLst>
          </p:cNvPr>
          <p:cNvSpPr/>
          <p:nvPr/>
        </p:nvSpPr>
        <p:spPr>
          <a:xfrm>
            <a:off x="4505142" y="2037814"/>
            <a:ext cx="3456000" cy="4147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5C5D1A-10A2-D3C6-709E-BDE46BECFC7F}"/>
              </a:ext>
            </a:extLst>
          </p:cNvPr>
          <p:cNvSpPr/>
          <p:nvPr/>
        </p:nvSpPr>
        <p:spPr>
          <a:xfrm>
            <a:off x="775481" y="2037814"/>
            <a:ext cx="3455379" cy="41485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B11656-AA8E-657B-142F-7A96FEB9F924}"/>
              </a:ext>
            </a:extLst>
          </p:cNvPr>
          <p:cNvSpPr txBox="1"/>
          <p:nvPr/>
        </p:nvSpPr>
        <p:spPr>
          <a:xfrm>
            <a:off x="8235424" y="3553588"/>
            <a:ext cx="345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새벽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(0~6)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시간대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적음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밤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(18~24)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시간대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많음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4B42CA-0C01-2517-7082-8F211EC7305F}"/>
              </a:ext>
            </a:extLst>
          </p:cNvPr>
          <p:cNvGrpSpPr/>
          <p:nvPr/>
        </p:nvGrpSpPr>
        <p:grpSpPr>
          <a:xfrm>
            <a:off x="4103769" y="1467725"/>
            <a:ext cx="4553402" cy="351320"/>
            <a:chOff x="3950563" y="5715718"/>
            <a:chExt cx="3841271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5085AD-C8EE-0BC3-C87D-2E9988D0AF93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시각화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2674DD-F495-AC6A-C74C-5BE86B9205C7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시간에 따른 </a:t>
              </a:r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이용량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추이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39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16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B638F6-F8C5-94AE-6BA3-C665BC4B09F5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8512A-3289-87DD-9A65-A8FC9BA78972}"/>
              </a:ext>
            </a:extLst>
          </p:cNvPr>
          <p:cNvSpPr txBox="1"/>
          <p:nvPr/>
        </p:nvSpPr>
        <p:spPr>
          <a:xfrm>
            <a:off x="8235425" y="3155697"/>
            <a:ext cx="12637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미세먼지 증가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55FC4E-09BD-CB19-52CA-52F94158D554}"/>
              </a:ext>
            </a:extLst>
          </p:cNvPr>
          <p:cNvSpPr/>
          <p:nvPr/>
        </p:nvSpPr>
        <p:spPr>
          <a:xfrm>
            <a:off x="4505142" y="2037814"/>
            <a:ext cx="3456000" cy="4147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5C5D1A-10A2-D3C6-709E-BDE46BECFC7F}"/>
              </a:ext>
            </a:extLst>
          </p:cNvPr>
          <p:cNvSpPr/>
          <p:nvPr/>
        </p:nvSpPr>
        <p:spPr>
          <a:xfrm>
            <a:off x="775481" y="2037814"/>
            <a:ext cx="3455379" cy="41485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B028931D-3094-F572-68CB-78F30AC53113}"/>
              </a:ext>
            </a:extLst>
          </p:cNvPr>
          <p:cNvSpPr/>
          <p:nvPr/>
        </p:nvSpPr>
        <p:spPr>
          <a:xfrm>
            <a:off x="9522092" y="3194373"/>
            <a:ext cx="549794" cy="245811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93BF01-2726-D700-6480-89F498090E89}"/>
              </a:ext>
            </a:extLst>
          </p:cNvPr>
          <p:cNvSpPr txBox="1"/>
          <p:nvPr/>
        </p:nvSpPr>
        <p:spPr>
          <a:xfrm>
            <a:off x="10094796" y="3155697"/>
            <a:ext cx="1705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따릉이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감소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11656-AA8E-657B-142F-7A96FEB9F924}"/>
              </a:ext>
            </a:extLst>
          </p:cNvPr>
          <p:cNvSpPr txBox="1"/>
          <p:nvPr/>
        </p:nvSpPr>
        <p:spPr>
          <a:xfrm>
            <a:off x="8235424" y="3553588"/>
            <a:ext cx="3456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미세먼지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0~100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까지는 감소하지 않음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미세먼지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100~200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부터 감소하는 추세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미세먼지가 매우 나쁘면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감소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E09163-F8EA-FB2B-3ABC-5D8A7D204355}"/>
              </a:ext>
            </a:extLst>
          </p:cNvPr>
          <p:cNvGrpSpPr/>
          <p:nvPr/>
        </p:nvGrpSpPr>
        <p:grpSpPr>
          <a:xfrm>
            <a:off x="4103769" y="1467725"/>
            <a:ext cx="4553402" cy="351320"/>
            <a:chOff x="3950563" y="5715718"/>
            <a:chExt cx="3841271" cy="338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DB6372-FB86-8D1D-2E33-178256CE5C19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시각화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697F8D-6865-47FB-D1FD-2667714177BD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미세먼지 농도에 따른 </a:t>
              </a:r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이용량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추이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860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17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B638F6-F8C5-94AE-6BA3-C665BC4B09F5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55FC4E-09BD-CB19-52CA-52F94158D554}"/>
              </a:ext>
            </a:extLst>
          </p:cNvPr>
          <p:cNvSpPr/>
          <p:nvPr/>
        </p:nvSpPr>
        <p:spPr>
          <a:xfrm>
            <a:off x="4505142" y="2037814"/>
            <a:ext cx="3456000" cy="4147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5C5D1A-10A2-D3C6-709E-BDE46BECFC7F}"/>
              </a:ext>
            </a:extLst>
          </p:cNvPr>
          <p:cNvSpPr/>
          <p:nvPr/>
        </p:nvSpPr>
        <p:spPr>
          <a:xfrm>
            <a:off x="775481" y="2037814"/>
            <a:ext cx="3455379" cy="41485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ACAE52-776A-94E9-1C36-4EA5A729777D}"/>
              </a:ext>
            </a:extLst>
          </p:cNvPr>
          <p:cNvSpPr txBox="1"/>
          <p:nvPr/>
        </p:nvSpPr>
        <p:spPr>
          <a:xfrm>
            <a:off x="8235424" y="3553588"/>
            <a:ext cx="3456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하지만 여름엔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여름엔 온도가 증가하면 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감소할 것으로 예상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C26AC-DBDD-F715-6517-3F35DBAECC3A}"/>
              </a:ext>
            </a:extLst>
          </p:cNvPr>
          <p:cNvSpPr txBox="1"/>
          <p:nvPr/>
        </p:nvSpPr>
        <p:spPr>
          <a:xfrm>
            <a:off x="8235425" y="3155697"/>
            <a:ext cx="12637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온도 증가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09E9CED-9E3A-4E00-EB1E-5F1FCC6D0282}"/>
              </a:ext>
            </a:extLst>
          </p:cNvPr>
          <p:cNvSpPr/>
          <p:nvPr/>
        </p:nvSpPr>
        <p:spPr>
          <a:xfrm>
            <a:off x="9144000" y="3194374"/>
            <a:ext cx="927886" cy="20345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A9F32-36A4-6BA2-4179-7A4A7633130A}"/>
              </a:ext>
            </a:extLst>
          </p:cNvPr>
          <p:cNvSpPr txBox="1"/>
          <p:nvPr/>
        </p:nvSpPr>
        <p:spPr>
          <a:xfrm>
            <a:off x="10094796" y="3155697"/>
            <a:ext cx="1705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따릉이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증가 </a:t>
            </a:r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C8A88C-93A3-45C0-2005-EAC5ECD236CD}"/>
              </a:ext>
            </a:extLst>
          </p:cNvPr>
          <p:cNvGrpSpPr/>
          <p:nvPr/>
        </p:nvGrpSpPr>
        <p:grpSpPr>
          <a:xfrm>
            <a:off x="4103769" y="1467725"/>
            <a:ext cx="4553402" cy="351320"/>
            <a:chOff x="3950563" y="5715718"/>
            <a:chExt cx="3841271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C962BB-E418-6F00-BFA1-3AD45160A968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시각화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095490-7C37-18F5-B41D-949994E8585A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온도에 따른 </a:t>
              </a:r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이용량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추이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64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DCA5B-AA1A-263E-4B1F-0A9EB60C1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064" y="1230275"/>
            <a:ext cx="4183966" cy="5013511"/>
          </a:xfrm>
        </p:spPr>
        <p:txBody>
          <a:bodyPr>
            <a:norm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소개</a:t>
            </a: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탐색</a:t>
            </a: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진행</a:t>
            </a: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B39A16-8D0F-5FAE-9785-8B91CC3E37F7}"/>
              </a:ext>
            </a:extLst>
          </p:cNvPr>
          <p:cNvSpPr/>
          <p:nvPr/>
        </p:nvSpPr>
        <p:spPr>
          <a:xfrm>
            <a:off x="1308717" y="1319051"/>
            <a:ext cx="1305017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나눔고딕 ExtraBold" panose="020D0904000000000000" pitchFamily="50" charset="-127"/>
                <a:cs typeface="Arial" panose="020B0604020202020204" pitchFamily="34" charset="0"/>
              </a:rPr>
              <a:t>INDEX</a:t>
            </a:r>
            <a:endParaRPr lang="ko-KR" altLang="en-US" sz="20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5D3F7A-EF7B-0FCB-9D25-CE0F8EBB3852}"/>
              </a:ext>
            </a:extLst>
          </p:cNvPr>
          <p:cNvCxnSpPr/>
          <p:nvPr/>
        </p:nvCxnSpPr>
        <p:spPr>
          <a:xfrm>
            <a:off x="3240350" y="1478849"/>
            <a:ext cx="4947633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F589B01-AB27-E4A8-546F-720156281034}"/>
              </a:ext>
            </a:extLst>
          </p:cNvPr>
          <p:cNvSpPr txBox="1">
            <a:spLocks/>
          </p:cNvSpPr>
          <p:nvPr/>
        </p:nvSpPr>
        <p:spPr>
          <a:xfrm>
            <a:off x="4533441" y="1230274"/>
            <a:ext cx="4183966" cy="5013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B1C259B-CF2E-2F07-0C64-ED852F0579CB}"/>
              </a:ext>
            </a:extLst>
          </p:cNvPr>
          <p:cNvSpPr txBox="1">
            <a:spLocks/>
          </p:cNvSpPr>
          <p:nvPr/>
        </p:nvSpPr>
        <p:spPr>
          <a:xfrm>
            <a:off x="8401047" y="1730190"/>
            <a:ext cx="2583920" cy="1138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수립 배경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목표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456BE34-3BF8-E9D0-7901-98C5C0B5B7A2}"/>
              </a:ext>
            </a:extLst>
          </p:cNvPr>
          <p:cNvSpPr txBox="1">
            <a:spLocks/>
          </p:cNvSpPr>
          <p:nvPr/>
        </p:nvSpPr>
        <p:spPr>
          <a:xfrm>
            <a:off x="8401047" y="3368962"/>
            <a:ext cx="2583920" cy="134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선택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</a:t>
            </a:r>
            <a:r>
              <a:rPr lang="ko-KR" altLang="en-US" sz="1400" dirty="0" err="1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전처리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시각화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43D012B-0ED0-BE6F-E4C7-7A8F37141BD8}"/>
              </a:ext>
            </a:extLst>
          </p:cNvPr>
          <p:cNvSpPr txBox="1">
            <a:spLocks/>
          </p:cNvSpPr>
          <p:nvPr/>
        </p:nvSpPr>
        <p:spPr>
          <a:xfrm>
            <a:off x="8401047" y="5571338"/>
            <a:ext cx="2583920" cy="134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</a:t>
            </a:r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추후 진행 사항</a:t>
            </a:r>
            <a:endParaRPr lang="en-US" altLang="ko-KR" sz="1400" dirty="0">
              <a:solidFill>
                <a:srgbClr val="4255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  Q&amp;A</a:t>
            </a:r>
          </a:p>
        </p:txBody>
      </p:sp>
    </p:spTree>
    <p:extLst>
      <p:ext uri="{BB962C8B-B14F-4D97-AF65-F5344CB8AC3E}">
        <p14:creationId xmlns:p14="http://schemas.microsoft.com/office/powerpoint/2010/main" val="227147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30929" cy="343424"/>
            <a:chOff x="381740" y="6368662"/>
            <a:chExt cx="11530929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63556" y="6368662"/>
              <a:ext cx="349113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5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18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B638F6-F8C5-94AE-6BA3-C665BC4B09F5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BD6E5-CA4D-301D-4EBC-8E0F3D23E225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8512A-3289-87DD-9A65-A8FC9BA78972}"/>
              </a:ext>
            </a:extLst>
          </p:cNvPr>
          <p:cNvSpPr txBox="1"/>
          <p:nvPr/>
        </p:nvSpPr>
        <p:spPr>
          <a:xfrm>
            <a:off x="949301" y="5465961"/>
            <a:ext cx="20680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 남자 생활인구 증가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55FC4E-09BD-CB19-52CA-52F94158D554}"/>
              </a:ext>
            </a:extLst>
          </p:cNvPr>
          <p:cNvSpPr/>
          <p:nvPr/>
        </p:nvSpPr>
        <p:spPr>
          <a:xfrm>
            <a:off x="573951" y="2418055"/>
            <a:ext cx="2662861" cy="270647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E5C5D1A-10A2-D3C6-709E-BDE46BECFC7F}"/>
              </a:ext>
            </a:extLst>
          </p:cNvPr>
          <p:cNvSpPr/>
          <p:nvPr/>
        </p:nvSpPr>
        <p:spPr>
          <a:xfrm>
            <a:off x="3352160" y="2418055"/>
            <a:ext cx="2664000" cy="27072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39F7FCB-B24A-CA51-A258-2982ED11CD59}"/>
              </a:ext>
            </a:extLst>
          </p:cNvPr>
          <p:cNvSpPr/>
          <p:nvPr/>
        </p:nvSpPr>
        <p:spPr>
          <a:xfrm>
            <a:off x="9022166" y="2418055"/>
            <a:ext cx="2664000" cy="27072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D86C26-E3F0-D367-84E3-5D27310ED7F8}"/>
              </a:ext>
            </a:extLst>
          </p:cNvPr>
          <p:cNvSpPr/>
          <p:nvPr/>
        </p:nvSpPr>
        <p:spPr>
          <a:xfrm>
            <a:off x="6223643" y="2418055"/>
            <a:ext cx="2664000" cy="27072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0B10F61-A422-6718-03D5-3F0910B77659}"/>
              </a:ext>
            </a:extLst>
          </p:cNvPr>
          <p:cNvCxnSpPr>
            <a:cxnSpLocks/>
          </p:cNvCxnSpPr>
          <p:nvPr/>
        </p:nvCxnSpPr>
        <p:spPr>
          <a:xfrm>
            <a:off x="821820" y="1928429"/>
            <a:ext cx="10756465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332D736-32E8-F2D7-C60F-53EBC17E2041}"/>
              </a:ext>
            </a:extLst>
          </p:cNvPr>
          <p:cNvCxnSpPr>
            <a:cxnSpLocks/>
          </p:cNvCxnSpPr>
          <p:nvPr/>
        </p:nvCxnSpPr>
        <p:spPr>
          <a:xfrm flipV="1">
            <a:off x="6159502" y="2019835"/>
            <a:ext cx="0" cy="4088856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F1D2D04-FE89-DF70-C796-A694ABB83CD0}"/>
              </a:ext>
            </a:extLst>
          </p:cNvPr>
          <p:cNvSpPr txBox="1"/>
          <p:nvPr/>
        </p:nvSpPr>
        <p:spPr>
          <a:xfrm>
            <a:off x="2710149" y="2019835"/>
            <a:ext cx="1284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</a:t>
            </a:r>
            <a:r>
              <a:rPr lang="ko-KR" altLang="en-US" sz="20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 남성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0EBC4C-8CE7-A2A8-151B-0DCB4D188BED}"/>
              </a:ext>
            </a:extLst>
          </p:cNvPr>
          <p:cNvSpPr txBox="1"/>
          <p:nvPr/>
        </p:nvSpPr>
        <p:spPr>
          <a:xfrm>
            <a:off x="8386140" y="2019835"/>
            <a:ext cx="1284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20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 남성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93BF01-2726-D700-6480-89F498090E89}"/>
              </a:ext>
            </a:extLst>
          </p:cNvPr>
          <p:cNvSpPr txBox="1"/>
          <p:nvPr/>
        </p:nvSpPr>
        <p:spPr>
          <a:xfrm>
            <a:off x="4001214" y="5465961"/>
            <a:ext cx="20680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따릉이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500" dirty="0" err="1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이용량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증가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4F5FE1C-67BA-1FD8-9E3A-FE2EE0CFF6AD}"/>
              </a:ext>
            </a:extLst>
          </p:cNvPr>
          <p:cNvSpPr/>
          <p:nvPr/>
        </p:nvSpPr>
        <p:spPr>
          <a:xfrm>
            <a:off x="3107589" y="5543193"/>
            <a:ext cx="688365" cy="21763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D43D3-D23F-D82E-58FA-0C2F9D216A25}"/>
              </a:ext>
            </a:extLst>
          </p:cNvPr>
          <p:cNvSpPr txBox="1"/>
          <p:nvPr/>
        </p:nvSpPr>
        <p:spPr>
          <a:xfrm>
            <a:off x="6566251" y="5453297"/>
            <a:ext cx="20680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70</a:t>
            </a:r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 남자 생활인구 증가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49A54-00A0-8254-F187-42F0D367CEC5}"/>
              </a:ext>
            </a:extLst>
          </p:cNvPr>
          <p:cNvSpPr txBox="1"/>
          <p:nvPr/>
        </p:nvSpPr>
        <p:spPr>
          <a:xfrm>
            <a:off x="9618164" y="5453297"/>
            <a:ext cx="20680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영향 미비</a:t>
            </a:r>
            <a:endParaRPr lang="en-US" altLang="ko-KR" sz="15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8DD0D7B-6FC5-560B-F252-0EB32FC1CC65}"/>
              </a:ext>
            </a:extLst>
          </p:cNvPr>
          <p:cNvSpPr/>
          <p:nvPr/>
        </p:nvSpPr>
        <p:spPr>
          <a:xfrm>
            <a:off x="8724539" y="5530529"/>
            <a:ext cx="688365" cy="21763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F8CFB2-7A78-6707-0603-5886A14909E2}"/>
              </a:ext>
            </a:extLst>
          </p:cNvPr>
          <p:cNvGrpSpPr/>
          <p:nvPr/>
        </p:nvGrpSpPr>
        <p:grpSpPr>
          <a:xfrm>
            <a:off x="4103769" y="1467725"/>
            <a:ext cx="4553402" cy="351320"/>
            <a:chOff x="3950563" y="5715718"/>
            <a:chExt cx="384127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77A29B-AD44-0C0E-612B-E05E0F425A2A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데이터 시각화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8331EF-3433-0884-B372-FDE2CB0AF150}"/>
                </a:ext>
              </a:extLst>
            </p:cNvPr>
            <p:cNvSpPr txBox="1"/>
            <p:nvPr/>
          </p:nvSpPr>
          <p:spPr>
            <a:xfrm>
              <a:off x="5631217" y="5731511"/>
              <a:ext cx="2160617" cy="296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생활인구에 따른 </a:t>
              </a:r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이용량</a:t>
              </a:r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추이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01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AEB7B-1777-8F83-A755-4D11E28BE8C6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ABOUT DATA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FD3958F-CA4D-9DA1-88C6-50E763F7E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10560"/>
              </p:ext>
            </p:extLst>
          </p:nvPr>
        </p:nvGraphicFramePr>
        <p:xfrm>
          <a:off x="687501" y="1835013"/>
          <a:ext cx="10978023" cy="3927714"/>
        </p:xfrm>
        <a:graphic>
          <a:graphicData uri="http://schemas.openxmlformats.org/drawingml/2006/table">
            <a:tbl>
              <a:tblPr/>
              <a:tblGrid>
                <a:gridCol w="1568289">
                  <a:extLst>
                    <a:ext uri="{9D8B030D-6E8A-4147-A177-3AD203B41FA5}">
                      <a16:colId xmlns:a16="http://schemas.microsoft.com/office/drawing/2014/main" val="3826193791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844318953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2700629103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3036937339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2618665839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3726297155"/>
                    </a:ext>
                  </a:extLst>
                </a:gridCol>
                <a:gridCol w="1568289">
                  <a:extLst>
                    <a:ext uri="{9D8B030D-6E8A-4147-A177-3AD203B41FA5}">
                      <a16:colId xmlns:a16="http://schemas.microsoft.com/office/drawing/2014/main" val="4245609232"/>
                    </a:ext>
                  </a:extLst>
                </a:gridCol>
              </a:tblGrid>
              <a:tr h="38781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변수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단위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평균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표준편차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최소 값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최대 값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비고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92617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시간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H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6.6332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23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범주형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500948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문화행사여부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400" dirty="0"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0.01667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0.12802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더미변수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826970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기온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℃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14.72417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5.07278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3.6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28.4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08984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강수량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mm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0.02833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0.2417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515709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풍속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m/s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2.66194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1.25439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0.1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7.4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86002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습도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%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55.21944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19.29455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18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96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79190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적설량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cm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376306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적운량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등급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4.16389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4.1854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범주형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582194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미세먼지농도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㎍</a:t>
                      </a:r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/㎥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45.87222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34.33402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240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66930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대여량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25.65972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29.95565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157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922251"/>
                  </a:ext>
                </a:extLst>
              </a:tr>
              <a:tr h="3218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반납량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31.23194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37.3781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0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206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수치형</a:t>
                      </a:r>
                    </a:p>
                  </a:txBody>
                  <a:tcPr marL="21932" marR="21932" marT="14621" marB="1462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222158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0308E8-E674-3C7F-C4F7-CE3CC5B101E3}"/>
              </a:ext>
            </a:extLst>
          </p:cNvPr>
          <p:cNvSpPr/>
          <p:nvPr/>
        </p:nvSpPr>
        <p:spPr>
          <a:xfrm>
            <a:off x="4987030" y="1383743"/>
            <a:ext cx="2217938" cy="319596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주요 변수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72D7F9-FFC4-D7E2-185B-DA866721F93C}"/>
              </a:ext>
            </a:extLst>
          </p:cNvPr>
          <p:cNvSpPr txBox="1"/>
          <p:nvPr/>
        </p:nvSpPr>
        <p:spPr>
          <a:xfrm>
            <a:off x="7297717" y="5844327"/>
            <a:ext cx="4599083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altLang="ko-KR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외 거치대별 위도</a:t>
            </a:r>
            <a:r>
              <a:rPr lang="en-US" altLang="ko-KR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경도 자료  </a:t>
            </a:r>
            <a:r>
              <a:rPr lang="en-US" altLang="ko-KR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생활 </a:t>
            </a:r>
            <a:r>
              <a:rPr lang="en-US" altLang="ko-KR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•</a:t>
            </a:r>
            <a:r>
              <a:rPr lang="ko-KR" altLang="en-US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유동인구 데이터 </a:t>
            </a:r>
            <a:r>
              <a:rPr lang="en-US" altLang="ko-KR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12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날짜 데이터</a:t>
            </a:r>
            <a:endParaRPr lang="ko-KR" altLang="ko-KR" sz="12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9F6C7C-4E07-801E-ED60-19ECAEE41CF2}"/>
              </a:ext>
            </a:extLst>
          </p:cNvPr>
          <p:cNvSpPr txBox="1"/>
          <p:nvPr/>
        </p:nvSpPr>
        <p:spPr>
          <a:xfrm>
            <a:off x="7204969" y="1534456"/>
            <a:ext cx="4460556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2022</a:t>
            </a: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</a:t>
            </a: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월</a:t>
            </a: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[</a:t>
            </a: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뚝섬유원지 </a:t>
            </a: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12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번출구</a:t>
            </a: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(502) </a:t>
            </a: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거치대 기준</a:t>
            </a: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</a:t>
            </a:r>
            <a:endParaRPr lang="ko-KR" altLang="ko-KR" sz="12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91531F-BEDA-7BD5-A9D6-F184ED7E8E1F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19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035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7F3DD3-5DE9-DCCF-04A1-521306B42FEE}"/>
              </a:ext>
            </a:extLst>
          </p:cNvPr>
          <p:cNvSpPr txBox="1"/>
          <p:nvPr/>
        </p:nvSpPr>
        <p:spPr>
          <a:xfrm>
            <a:off x="328129" y="512318"/>
            <a:ext cx="5449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추후 방향</a:t>
            </a:r>
          </a:p>
        </p:txBody>
      </p:sp>
    </p:spTree>
    <p:extLst>
      <p:ext uri="{BB962C8B-B14F-4D97-AF65-F5344CB8AC3E}">
        <p14:creationId xmlns:p14="http://schemas.microsoft.com/office/powerpoint/2010/main" val="1038723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1F8786-5881-2200-1140-B2CFAB4859CA}"/>
              </a:ext>
            </a:extLst>
          </p:cNvPr>
          <p:cNvSpPr/>
          <p:nvPr/>
        </p:nvSpPr>
        <p:spPr>
          <a:xfrm>
            <a:off x="4987030" y="1440188"/>
            <a:ext cx="2217938" cy="319596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추후 진행 사항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D9644-5B38-817C-FE24-12CF0384A92D}"/>
              </a:ext>
            </a:extLst>
          </p:cNvPr>
          <p:cNvCxnSpPr/>
          <p:nvPr/>
        </p:nvCxnSpPr>
        <p:spPr>
          <a:xfrm flipH="1">
            <a:off x="381740" y="6368662"/>
            <a:ext cx="11515060" cy="0"/>
          </a:xfrm>
          <a:prstGeom prst="line">
            <a:avLst/>
          </a:prstGeom>
          <a:ln>
            <a:solidFill>
              <a:srgbClr val="42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BD7CDD-1902-6669-240C-302D0AD3E336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56F710-18CA-0AB3-BE4C-7B2730C220A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SCHEDULE</a:t>
            </a:r>
            <a:endParaRPr lang="ko-KR" altLang="en-US" sz="16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185D3-9EE0-BC77-A288-9793FDAE9771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9B2CDB0-195A-FCEC-B998-452CA89F473E}"/>
              </a:ext>
            </a:extLst>
          </p:cNvPr>
          <p:cNvGraphicFramePr>
            <a:graphicFrameLocks noGrp="1"/>
          </p:cNvGraphicFramePr>
          <p:nvPr/>
        </p:nvGraphicFramePr>
        <p:xfrm>
          <a:off x="943816" y="2199077"/>
          <a:ext cx="10390908" cy="3451549"/>
        </p:xfrm>
        <a:graphic>
          <a:graphicData uri="http://schemas.openxmlformats.org/drawingml/2006/table">
            <a:tbl>
              <a:tblPr/>
              <a:tblGrid>
                <a:gridCol w="1499410">
                  <a:extLst>
                    <a:ext uri="{9D8B030D-6E8A-4147-A177-3AD203B41FA5}">
                      <a16:colId xmlns:a16="http://schemas.microsoft.com/office/drawing/2014/main" val="3893291460"/>
                    </a:ext>
                  </a:extLst>
                </a:gridCol>
                <a:gridCol w="2893860">
                  <a:extLst>
                    <a:ext uri="{9D8B030D-6E8A-4147-A177-3AD203B41FA5}">
                      <a16:colId xmlns:a16="http://schemas.microsoft.com/office/drawing/2014/main" val="3766828055"/>
                    </a:ext>
                  </a:extLst>
                </a:gridCol>
                <a:gridCol w="5997638">
                  <a:extLst>
                    <a:ext uri="{9D8B030D-6E8A-4147-A177-3AD203B41FA5}">
                      <a16:colId xmlns:a16="http://schemas.microsoft.com/office/drawing/2014/main" val="3223149158"/>
                    </a:ext>
                  </a:extLst>
                </a:gridCol>
              </a:tblGrid>
              <a:tr h="264470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월</a:t>
                      </a:r>
                    </a:p>
                  </a:txBody>
                  <a:tcPr marL="24874" marR="24874" marT="16583" marB="1658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주제 선정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(1)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409872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주제 선정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(2)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9402834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수집 및 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EDA(1)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5502969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수집 및 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EDA(2)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912915"/>
                  </a:ext>
                </a:extLst>
              </a:tr>
              <a:tr h="264470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월</a:t>
                      </a:r>
                    </a:p>
                  </a:txBody>
                  <a:tcPr marL="24874" marR="24874" marT="16583" marB="1658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</a:t>
                      </a:r>
                      <a:r>
                        <a:rPr lang="ko-KR" altLang="en-US" sz="1400" dirty="0" err="1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전처리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(1)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6518776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중간고사 기간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8979800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중간고사 기간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386051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데이터 </a:t>
                      </a:r>
                      <a:r>
                        <a:rPr lang="ko-KR" altLang="en-US" sz="1400" dirty="0" err="1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전처리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(2)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6714721"/>
                  </a:ext>
                </a:extLst>
              </a:tr>
              <a:tr h="264470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월</a:t>
                      </a:r>
                    </a:p>
                  </a:txBody>
                  <a:tcPr marL="24874" marR="24874" marT="16583" marB="1658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실험 구성 및 모델링 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(1)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5751052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실험 구성 및 모델링 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(2)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668841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실험 구성 및 모델링 </a:t>
                      </a:r>
                      <a:r>
                        <a:rPr lang="en-US" altLang="ko-KR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(3)</a:t>
                      </a:r>
                      <a:endParaRPr lang="ko-KR" altLang="en-US" sz="1400" dirty="0">
                        <a:effectLst/>
                        <a:latin typeface="Pretendard Black" panose="02000A03000000020004" pitchFamily="50" charset="-127"/>
                        <a:ea typeface="Pretendard Black" panose="02000A03000000020004" pitchFamily="50" charset="-127"/>
                        <a:cs typeface="Pretendard Black" panose="02000A03000000020004" pitchFamily="50" charset="-127"/>
                      </a:endParaRP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910060"/>
                  </a:ext>
                </a:extLst>
              </a:tr>
              <a:tr h="264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실험 결과해석 및 최종 발표 준비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9360891"/>
                  </a:ext>
                </a:extLst>
              </a:tr>
              <a:tr h="2779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월</a:t>
                      </a:r>
                    </a:p>
                  </a:txBody>
                  <a:tcPr marL="24874" marR="24874" marT="16583" marB="1658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55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주차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Pretendard Black" panose="02000A03000000020004" pitchFamily="50" charset="-127"/>
                          <a:ea typeface="Pretendard Black" panose="02000A03000000020004" pitchFamily="50" charset="-127"/>
                          <a:cs typeface="Pretendard Black" panose="02000A03000000020004" pitchFamily="50" charset="-127"/>
                        </a:rPr>
                        <a:t>최종보고서 및 발표자료 제출</a:t>
                      </a:r>
                    </a:p>
                  </a:txBody>
                  <a:tcPr marL="24874" marR="24874" marT="16583" marB="165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390486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945D8EA-8B79-A931-D75D-7E0248339D23}"/>
              </a:ext>
            </a:extLst>
          </p:cNvPr>
          <p:cNvSpPr/>
          <p:nvPr/>
        </p:nvSpPr>
        <p:spPr>
          <a:xfrm>
            <a:off x="11563556" y="6368662"/>
            <a:ext cx="349113" cy="343424"/>
          </a:xfrm>
          <a:prstGeom prst="rect">
            <a:avLst/>
          </a:prstGeom>
          <a:solidFill>
            <a:srgbClr val="425563"/>
          </a:solidFill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21</a:t>
            </a:r>
            <a:endParaRPr lang="ko-KR" altLang="en-US" sz="12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6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A2E8F5-DB01-3104-BF69-47A5224D8B44}"/>
              </a:ext>
            </a:extLst>
          </p:cNvPr>
          <p:cNvSpPr txBox="1"/>
          <p:nvPr/>
        </p:nvSpPr>
        <p:spPr>
          <a:xfrm>
            <a:off x="584526" y="2388589"/>
            <a:ext cx="10973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Q &amp; A</a:t>
            </a:r>
            <a:endParaRPr lang="ko-KR" altLang="en-US" sz="8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0CBB93D-95CF-45E5-8D02-4E578CB1BDF4}"/>
              </a:ext>
            </a:extLst>
          </p:cNvPr>
          <p:cNvGrpSpPr/>
          <p:nvPr/>
        </p:nvGrpSpPr>
        <p:grpSpPr>
          <a:xfrm>
            <a:off x="3364733" y="3807691"/>
            <a:ext cx="5462533" cy="1"/>
            <a:chOff x="3389438" y="3789218"/>
            <a:chExt cx="5462533" cy="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6E0E99D-2609-9C0E-2743-E9E77353FBED}"/>
                </a:ext>
              </a:extLst>
            </p:cNvPr>
            <p:cNvCxnSpPr/>
            <p:nvPr/>
          </p:nvCxnSpPr>
          <p:spPr>
            <a:xfrm>
              <a:off x="3389438" y="3789218"/>
              <a:ext cx="273072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EC26E0A-092A-6B61-6C04-855A2CA0A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789218"/>
              <a:ext cx="2755971" cy="1"/>
            </a:xfrm>
            <a:prstGeom prst="line">
              <a:avLst/>
            </a:prstGeom>
            <a:ln>
              <a:solidFill>
                <a:srgbClr val="30E29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576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7F3DD3-5DE9-DCCF-04A1-521306B42FEE}"/>
              </a:ext>
            </a:extLst>
          </p:cNvPr>
          <p:cNvSpPr txBox="1"/>
          <p:nvPr/>
        </p:nvSpPr>
        <p:spPr>
          <a:xfrm>
            <a:off x="328129" y="512318"/>
            <a:ext cx="5449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1. </a:t>
            </a:r>
            <a:r>
              <a:rPr lang="ko-KR" altLang="en-US" sz="6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374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공유경제 3법 발의에…스타트업 '기대 만발' | 서울경제">
            <a:extLst>
              <a:ext uri="{FF2B5EF4-FFF2-40B4-BE49-F238E27FC236}">
                <a16:creationId xmlns:a16="http://schemas.microsoft.com/office/drawing/2014/main" id="{5E39399C-5FA5-3FBD-D7D0-7C34749D7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9" b="3445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AB2383-7F5F-84AD-8898-A9D8A40017D0}"/>
              </a:ext>
            </a:extLst>
          </p:cNvPr>
          <p:cNvSpPr/>
          <p:nvPr/>
        </p:nvSpPr>
        <p:spPr>
          <a:xfrm>
            <a:off x="-6" y="-1"/>
            <a:ext cx="12192000" cy="6858001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6DF399-1365-8702-D89B-9F783B9A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173" y="2248985"/>
            <a:ext cx="531565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Sharing Economy</a:t>
            </a:r>
            <a:endParaRPr lang="ko-KR" altLang="en-US" b="1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37F5F2-2412-5AA0-1A58-EB15F3A19EF0}"/>
              </a:ext>
            </a:extLst>
          </p:cNvPr>
          <p:cNvSpPr txBox="1">
            <a:spLocks/>
          </p:cNvSpPr>
          <p:nvPr/>
        </p:nvSpPr>
        <p:spPr>
          <a:xfrm>
            <a:off x="4779694" y="2832290"/>
            <a:ext cx="26326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공유경제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55B1951-074E-D047-AA5A-7C35500C5A82}"/>
              </a:ext>
            </a:extLst>
          </p:cNvPr>
          <p:cNvSpPr txBox="1">
            <a:spLocks/>
          </p:cNvSpPr>
          <p:nvPr/>
        </p:nvSpPr>
        <p:spPr>
          <a:xfrm>
            <a:off x="2552665" y="3480320"/>
            <a:ext cx="70866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물건을 기존의 </a:t>
            </a:r>
            <a:r>
              <a:rPr lang="en-US" altLang="ko-KR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'</a:t>
            </a:r>
            <a:r>
              <a:rPr lang="ko-KR" altLang="en-US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소유</a:t>
            </a:r>
            <a:r>
              <a:rPr lang="en-US" altLang="ko-KR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'</a:t>
            </a:r>
            <a:r>
              <a:rPr lang="ko-KR" altLang="en-US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에서 </a:t>
            </a:r>
            <a:r>
              <a:rPr lang="en-US" altLang="ko-KR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'</a:t>
            </a:r>
            <a:r>
              <a:rPr lang="ko-KR" altLang="en-US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공유</a:t>
            </a:r>
            <a:r>
              <a:rPr lang="en-US" altLang="ko-KR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'</a:t>
            </a:r>
            <a:r>
              <a:rPr lang="ko-KR" altLang="en-US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개념으로 바꾸는 것으로서</a:t>
            </a:r>
            <a:r>
              <a:rPr lang="en-US" altLang="ko-KR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한번 생산된 제품을 여럿이 공유하여 사용하는 </a:t>
            </a:r>
            <a:r>
              <a:rPr lang="ko-KR" altLang="en-US" sz="1800" b="1" dirty="0">
                <a:solidFill>
                  <a:srgbClr val="30E29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협업 소비</a:t>
            </a:r>
            <a:r>
              <a:rPr lang="ko-KR" altLang="en-US" sz="16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기본으로 하는 경제를 의미</a:t>
            </a:r>
          </a:p>
        </p:txBody>
      </p:sp>
    </p:spTree>
    <p:extLst>
      <p:ext uri="{BB962C8B-B14F-4D97-AF65-F5344CB8AC3E}">
        <p14:creationId xmlns:p14="http://schemas.microsoft.com/office/powerpoint/2010/main" val="84599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C7C66-0CF9-0144-879D-1C86C40138EC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PROJECT INFO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78E4B-45DD-10CB-CF59-8ED0450838FC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6E629B-D0EA-AB08-0DEB-83C824EE6697}"/>
              </a:ext>
            </a:extLst>
          </p:cNvPr>
          <p:cNvGrpSpPr/>
          <p:nvPr/>
        </p:nvGrpSpPr>
        <p:grpSpPr>
          <a:xfrm>
            <a:off x="381740" y="6368662"/>
            <a:ext cx="11515060" cy="343424"/>
            <a:chOff x="381740" y="6368662"/>
            <a:chExt cx="11515060" cy="3434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287DE8-E92F-832D-8D3A-9A6FD043987E}"/>
                </a:ext>
              </a:extLst>
            </p:cNvPr>
            <p:cNvSpPr/>
            <p:nvPr/>
          </p:nvSpPr>
          <p:spPr>
            <a:xfrm>
              <a:off x="11579425" y="6368662"/>
              <a:ext cx="317375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4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152AFD1-3927-2934-B741-7826DB346CC5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EE3E5B-8DDF-598B-B5D4-B3621B150DBF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4751EB-72D9-5F78-4A3C-E8DCA6AB182F}"/>
              </a:ext>
            </a:extLst>
          </p:cNvPr>
          <p:cNvGrpSpPr/>
          <p:nvPr/>
        </p:nvGrpSpPr>
        <p:grpSpPr>
          <a:xfrm>
            <a:off x="4687906" y="1477437"/>
            <a:ext cx="2902728" cy="338554"/>
            <a:chOff x="3950563" y="5715718"/>
            <a:chExt cx="2902728" cy="338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2D1B2D-DE59-F2F3-BCE5-0F5B1BB06098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수립 배경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09014B-1DB4-6DB8-BFE6-C9DCFAC445F5}"/>
                </a:ext>
              </a:extLst>
            </p:cNvPr>
            <p:cNvSpPr txBox="1"/>
            <p:nvPr/>
          </p:nvSpPr>
          <p:spPr>
            <a:xfrm>
              <a:off x="5151255" y="5731106"/>
              <a:ext cx="170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공유 경제와 협업소비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DE83D8-41CE-C98C-DCE6-B40CFD89BA0E}"/>
              </a:ext>
            </a:extLst>
          </p:cNvPr>
          <p:cNvGrpSpPr/>
          <p:nvPr/>
        </p:nvGrpSpPr>
        <p:grpSpPr>
          <a:xfrm>
            <a:off x="2801941" y="2345618"/>
            <a:ext cx="6674658" cy="3372268"/>
            <a:chOff x="2833199" y="2330229"/>
            <a:chExt cx="6674658" cy="33722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659ACDF-B44E-EFAE-FE86-DA7EFFB3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3199" y="2330229"/>
              <a:ext cx="3323938" cy="33722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CC8D3A-B421-7428-5494-75137E57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137" y="2330229"/>
              <a:ext cx="3350720" cy="337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79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4C7C66-0CF9-0144-879D-1C86C40138EC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PROJECT INFO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78E4B-45DD-10CB-CF59-8ED0450838FC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6E629B-D0EA-AB08-0DEB-83C824EE6697}"/>
              </a:ext>
            </a:extLst>
          </p:cNvPr>
          <p:cNvGrpSpPr/>
          <p:nvPr/>
        </p:nvGrpSpPr>
        <p:grpSpPr>
          <a:xfrm>
            <a:off x="381740" y="6368662"/>
            <a:ext cx="11515060" cy="343424"/>
            <a:chOff x="381740" y="6368662"/>
            <a:chExt cx="11515060" cy="3434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287DE8-E92F-832D-8D3A-9A6FD043987E}"/>
                </a:ext>
              </a:extLst>
            </p:cNvPr>
            <p:cNvSpPr/>
            <p:nvPr/>
          </p:nvSpPr>
          <p:spPr>
            <a:xfrm>
              <a:off x="11579425" y="6368662"/>
              <a:ext cx="317375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5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152AFD1-3927-2934-B741-7826DB346CC5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EE3E5B-8DDF-598B-B5D4-B3621B150DBF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E44D56-09C3-FC27-6A3C-CA050D6E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60" y="2833166"/>
            <a:ext cx="5394220" cy="32211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381C42-C483-0E52-6FCE-CC73B4749843}"/>
              </a:ext>
            </a:extLst>
          </p:cNvPr>
          <p:cNvSpPr txBox="1"/>
          <p:nvPr/>
        </p:nvSpPr>
        <p:spPr>
          <a:xfrm>
            <a:off x="2551733" y="1915102"/>
            <a:ext cx="7088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자전거와 함께하는 건강한 도시를 모토로 한 공유경제 서비스의 일환으로 </a:t>
            </a:r>
            <a:r>
              <a:rPr lang="en-US" altLang="ko-KR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2014</a:t>
            </a:r>
            <a:r>
              <a:rPr lang="ko-KR" altLang="en-US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</a:t>
            </a:r>
            <a:endParaRPr lang="en-US" altLang="ko-KR" sz="14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시범운영을 시작으로 하여 </a:t>
            </a:r>
            <a:r>
              <a:rPr lang="en-US" altLang="ko-KR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2015</a:t>
            </a:r>
            <a:r>
              <a:rPr lang="ko-KR" altLang="en-US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월부터 지금까지 이어진 서울시의 </a:t>
            </a:r>
            <a:endParaRPr lang="en-US" altLang="ko-KR" sz="1400" dirty="0">
              <a:solidFill>
                <a:srgbClr val="42556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완전 무인 공공자전거 대여 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CD94BD-37CE-F010-FA8F-C4477887AB4A}"/>
              </a:ext>
            </a:extLst>
          </p:cNvPr>
          <p:cNvGrpSpPr/>
          <p:nvPr/>
        </p:nvGrpSpPr>
        <p:grpSpPr>
          <a:xfrm>
            <a:off x="4687906" y="1477437"/>
            <a:ext cx="2902728" cy="338554"/>
            <a:chOff x="3950563" y="5715718"/>
            <a:chExt cx="2902728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A718B1-F98F-7995-3462-9A4A2FE2B79A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수립 배경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FD89FF-F428-938C-7C1C-52F21A08B856}"/>
                </a:ext>
              </a:extLst>
            </p:cNvPr>
            <p:cNvSpPr txBox="1"/>
            <p:nvPr/>
          </p:nvSpPr>
          <p:spPr>
            <a:xfrm>
              <a:off x="5151255" y="5731106"/>
              <a:ext cx="170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따릉이</a:t>
              </a:r>
              <a:endParaRPr lang="ko-KR" altLang="en-US" sz="14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87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374474-DD36-BF4E-B596-D3658A89CF74}"/>
              </a:ext>
            </a:extLst>
          </p:cNvPr>
          <p:cNvGrpSpPr/>
          <p:nvPr/>
        </p:nvGrpSpPr>
        <p:grpSpPr>
          <a:xfrm>
            <a:off x="381740" y="6368662"/>
            <a:ext cx="11515060" cy="343424"/>
            <a:chOff x="381740" y="6368662"/>
            <a:chExt cx="11515060" cy="3434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53195E-5C12-A11C-7BF3-FCCA90608D4E}"/>
                </a:ext>
              </a:extLst>
            </p:cNvPr>
            <p:cNvSpPr/>
            <p:nvPr/>
          </p:nvSpPr>
          <p:spPr>
            <a:xfrm>
              <a:off x="11579425" y="6368662"/>
              <a:ext cx="317375" cy="343424"/>
            </a:xfrm>
            <a:prstGeom prst="rect">
              <a:avLst/>
            </a:prstGeom>
            <a:solidFill>
              <a:srgbClr val="425563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6</a:t>
              </a:r>
              <a:endParaRPr lang="ko-KR" altLang="en-US" sz="12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CAEB7B-1777-8F83-A755-4D11E28BE8C6}"/>
                </a:ext>
              </a:extLst>
            </p:cNvPr>
            <p:cNvCxnSpPr/>
            <p:nvPr/>
          </p:nvCxnSpPr>
          <p:spPr>
            <a:xfrm flipH="1">
              <a:off x="381740" y="6368662"/>
              <a:ext cx="11515060" cy="0"/>
            </a:xfrm>
            <a:prstGeom prst="line">
              <a:avLst/>
            </a:prstGeom>
            <a:ln>
              <a:solidFill>
                <a:srgbClr val="4255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515F2-E436-1C5C-F4EF-AF63D90E2654}"/>
              </a:ext>
            </a:extLst>
          </p:cNvPr>
          <p:cNvSpPr/>
          <p:nvPr/>
        </p:nvSpPr>
        <p:spPr>
          <a:xfrm>
            <a:off x="381740" y="1207374"/>
            <a:ext cx="11515060" cy="5024750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5FC450-75CF-F8A9-A44F-8374F3C6ED18}"/>
              </a:ext>
            </a:extLst>
          </p:cNvPr>
          <p:cNvSpPr/>
          <p:nvPr/>
        </p:nvSpPr>
        <p:spPr>
          <a:xfrm>
            <a:off x="4987031" y="803728"/>
            <a:ext cx="2217938" cy="319596"/>
          </a:xfrm>
          <a:prstGeom prst="rect">
            <a:avLst/>
          </a:prstGeom>
          <a:solidFill>
            <a:srgbClr val="42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PROJECT INFO</a:t>
            </a:r>
            <a:endParaRPr lang="ko-KR" altLang="en-US" sz="1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F95AF-1D84-4640-94D8-82805C53F1CE}"/>
              </a:ext>
            </a:extLst>
          </p:cNvPr>
          <p:cNvSpPr txBox="1"/>
          <p:nvPr/>
        </p:nvSpPr>
        <p:spPr>
          <a:xfrm>
            <a:off x="4786690" y="479380"/>
            <a:ext cx="261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AA4A8-0C74-6CDC-36C3-0E43B949BD35}"/>
              </a:ext>
            </a:extLst>
          </p:cNvPr>
          <p:cNvSpPr txBox="1"/>
          <p:nvPr/>
        </p:nvSpPr>
        <p:spPr>
          <a:xfrm>
            <a:off x="624825" y="2858447"/>
            <a:ext cx="613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공유자전거의 장단점</a:t>
            </a:r>
            <a:endParaRPr lang="ko-KR" altLang="en-US" sz="1200" dirty="0">
              <a:solidFill>
                <a:srgbClr val="42556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E351F-FBC4-591F-CCE0-9C8D741FDB09}"/>
              </a:ext>
            </a:extLst>
          </p:cNvPr>
          <p:cNvSpPr txBox="1"/>
          <p:nvPr/>
        </p:nvSpPr>
        <p:spPr>
          <a:xfrm>
            <a:off x="2571070" y="3543003"/>
            <a:ext cx="3972017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교통혼잡 감소</a:t>
            </a:r>
            <a:r>
              <a:rPr lang="en-US" altLang="ko-KR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대중교통 부족해소</a:t>
            </a:r>
            <a:r>
              <a:rPr lang="en-US" altLang="ko-KR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(ex </a:t>
            </a:r>
            <a:r>
              <a:rPr lang="ko-KR" altLang="en-US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출근길</a:t>
            </a:r>
            <a:r>
              <a:rPr lang="en-US" altLang="ko-KR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 </a:t>
            </a:r>
            <a:r>
              <a:rPr lang="ko-KR" altLang="en-US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환경오염 감소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C8A735-66CC-EB96-1527-D349B50F187A}"/>
              </a:ext>
            </a:extLst>
          </p:cNvPr>
          <p:cNvSpPr/>
          <p:nvPr/>
        </p:nvSpPr>
        <p:spPr>
          <a:xfrm>
            <a:off x="624825" y="3288790"/>
            <a:ext cx="6131082" cy="1864288"/>
          </a:xfrm>
          <a:prstGeom prst="rect">
            <a:avLst/>
          </a:prstGeom>
          <a:noFill/>
          <a:ln>
            <a:solidFill>
              <a:srgbClr val="42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760703-9B68-B94A-8DB5-95BFCCC6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969" y="2694034"/>
            <a:ext cx="4329963" cy="2911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6E2E1-104B-CA2F-0F31-AE06A6CD9AA1}"/>
              </a:ext>
            </a:extLst>
          </p:cNvPr>
          <p:cNvSpPr txBox="1"/>
          <p:nvPr/>
        </p:nvSpPr>
        <p:spPr>
          <a:xfrm>
            <a:off x="2571070" y="4134616"/>
            <a:ext cx="3972017" cy="89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사업자의 수익 악화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수요가 급증할 때 이용할 수 없을 가능성이 높음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 되지 못한 자전거들의 도시 미관 저해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1F60A-98A3-0FAC-C28B-779CC42D01F9}"/>
              </a:ext>
            </a:extLst>
          </p:cNvPr>
          <p:cNvSpPr txBox="1"/>
          <p:nvPr/>
        </p:nvSpPr>
        <p:spPr>
          <a:xfrm>
            <a:off x="1024203" y="3555663"/>
            <a:ext cx="1147490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장점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970AF-E7E3-87C7-D82D-A4B5439FB5B0}"/>
              </a:ext>
            </a:extLst>
          </p:cNvPr>
          <p:cNvSpPr txBox="1"/>
          <p:nvPr/>
        </p:nvSpPr>
        <p:spPr>
          <a:xfrm>
            <a:off x="1024203" y="4411615"/>
            <a:ext cx="1147490" cy="33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4255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단점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945FED-D89D-D4EA-DB1C-B18066AAC318}"/>
              </a:ext>
            </a:extLst>
          </p:cNvPr>
          <p:cNvGrpSpPr/>
          <p:nvPr/>
        </p:nvGrpSpPr>
        <p:grpSpPr>
          <a:xfrm>
            <a:off x="4687906" y="1477437"/>
            <a:ext cx="2902728" cy="338554"/>
            <a:chOff x="3950563" y="5715718"/>
            <a:chExt cx="2902728" cy="33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C68033-4348-F979-5E1F-C3F479B4F7E1}"/>
                </a:ext>
              </a:extLst>
            </p:cNvPr>
            <p:cNvSpPr txBox="1"/>
            <p:nvPr/>
          </p:nvSpPr>
          <p:spPr>
            <a:xfrm>
              <a:off x="3950563" y="5715718"/>
              <a:ext cx="1358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425563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수립 배경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331D18-7B62-0679-5263-CA1F1061C081}"/>
                </a:ext>
              </a:extLst>
            </p:cNvPr>
            <p:cNvSpPr txBox="1"/>
            <p:nvPr/>
          </p:nvSpPr>
          <p:spPr>
            <a:xfrm>
              <a:off x="5151255" y="5731106"/>
              <a:ext cx="170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42556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공유 자전거의 장단점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357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건물, 야외, 주차된, 라인이(가) 표시된 사진&#10;&#10;자동 생성된 설명">
            <a:extLst>
              <a:ext uri="{FF2B5EF4-FFF2-40B4-BE49-F238E27FC236}">
                <a16:creationId xmlns:a16="http://schemas.microsoft.com/office/drawing/2014/main" id="{1D12E836-9B63-2DD2-DF20-DEC7AA450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2" r="14670" b="3719"/>
          <a:stretch/>
        </p:blipFill>
        <p:spPr>
          <a:xfrm>
            <a:off x="5951096" y="1161288"/>
            <a:ext cx="6240904" cy="4936836"/>
          </a:xfrm>
          <a:prstGeom prst="rect">
            <a:avLst/>
          </a:prstGeom>
          <a:effectLst>
            <a:softEdge rad="11811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740455-8F41-18D1-F679-51C61054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509" y="3140363"/>
            <a:ext cx="1854869" cy="383055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분석목표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C77751-9A5F-01A4-BF98-90D582B2F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510" y="3946490"/>
            <a:ext cx="4394869" cy="1198165"/>
          </a:xfrm>
        </p:spPr>
        <p:txBody>
          <a:bodyPr anchor="t">
            <a:norm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생활 변수에 따른 </a:t>
            </a:r>
            <a:r>
              <a:rPr lang="ko-KR" altLang="en-US" sz="17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따릉이</a:t>
            </a:r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대여</a:t>
            </a:r>
            <a:r>
              <a:rPr lang="en-US" altLang="ko-KR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7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반납량</a:t>
            </a:r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예측</a:t>
            </a:r>
            <a:endParaRPr lang="en-US" altLang="ko-KR" sz="17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예측 데이터를 활용한 효율적인 재배치를 통해 소비자 수요 충족 및 관리 효율성 향상</a:t>
            </a:r>
            <a:endParaRPr lang="en-US" sz="17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F77684A-0C2C-0A0D-271E-86A0E2E691F9}"/>
              </a:ext>
            </a:extLst>
          </p:cNvPr>
          <p:cNvSpPr txBox="1">
            <a:spLocks/>
          </p:cNvSpPr>
          <p:nvPr/>
        </p:nvSpPr>
        <p:spPr>
          <a:xfrm>
            <a:off x="1141510" y="2003528"/>
            <a:ext cx="4394869" cy="713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dirty="0">
                <a:solidFill>
                  <a:srgbClr val="30E29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 소개 </a:t>
            </a:r>
            <a:r>
              <a:rPr lang="en-US" altLang="ko-KR" sz="3200" dirty="0">
                <a:solidFill>
                  <a:srgbClr val="30E29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: </a:t>
            </a:r>
            <a:r>
              <a:rPr lang="ko-KR" altLang="en-US" sz="3200" dirty="0">
                <a:solidFill>
                  <a:srgbClr val="30E29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분석 목표</a:t>
            </a:r>
          </a:p>
        </p:txBody>
      </p:sp>
    </p:spTree>
    <p:extLst>
      <p:ext uri="{BB962C8B-B14F-4D97-AF65-F5344CB8AC3E}">
        <p14:creationId xmlns:p14="http://schemas.microsoft.com/office/powerpoint/2010/main" val="294115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7F3DD3-5DE9-DCCF-04A1-521306B42FEE}"/>
              </a:ext>
            </a:extLst>
          </p:cNvPr>
          <p:cNvSpPr txBox="1"/>
          <p:nvPr/>
        </p:nvSpPr>
        <p:spPr>
          <a:xfrm>
            <a:off x="328129" y="512318"/>
            <a:ext cx="5449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2. </a:t>
            </a:r>
            <a:r>
              <a:rPr lang="ko-KR" altLang="en-US" sz="6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변수 탐색</a:t>
            </a:r>
          </a:p>
        </p:txBody>
      </p:sp>
    </p:spTree>
    <p:extLst>
      <p:ext uri="{BB962C8B-B14F-4D97-AF65-F5344CB8AC3E}">
        <p14:creationId xmlns:p14="http://schemas.microsoft.com/office/powerpoint/2010/main" val="3781239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17DA02C9D474B47BAD612E22D33C4BD" ma:contentTypeVersion="11" ma:contentTypeDescription="새 문서를 만듭니다." ma:contentTypeScope="" ma:versionID="521b1659023017bda5c01c25a256a243">
  <xsd:schema xmlns:xsd="http://www.w3.org/2001/XMLSchema" xmlns:xs="http://www.w3.org/2001/XMLSchema" xmlns:p="http://schemas.microsoft.com/office/2006/metadata/properties" xmlns:ns3="c74efa2b-f344-475f-b4ca-e9b09fd7502d" targetNamespace="http://schemas.microsoft.com/office/2006/metadata/properties" ma:root="true" ma:fieldsID="a23d924807815a6d02fca7ddc5a2984e" ns3:_="">
    <xsd:import namespace="c74efa2b-f344-475f-b4ca-e9b09fd750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4efa2b-f344-475f-b4ca-e9b09fd750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2CAFE0-2D89-47AA-8EE7-0746ECABAA55}">
  <ds:schemaRefs>
    <ds:schemaRef ds:uri="http://schemas.openxmlformats.org/package/2006/metadata/core-properties"/>
    <ds:schemaRef ds:uri="c74efa2b-f344-475f-b4ca-e9b09fd7502d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59455A-AC77-4BD5-8124-924BA05E29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FC3DB4-29D5-47A9-9CC5-9ACBD441E9F2}">
  <ds:schemaRefs>
    <ds:schemaRef ds:uri="c74efa2b-f344-475f-b4ca-e9b09fd750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1008</Words>
  <Application>Microsoft Office PowerPoint</Application>
  <PresentationFormat>와이드스크린</PresentationFormat>
  <Paragraphs>526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Pretendard ExtraLight</vt:lpstr>
      <vt:lpstr>Pretendard Light</vt:lpstr>
      <vt:lpstr>Pretendard Black</vt:lpstr>
      <vt:lpstr>Pretendard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Sharing Economy</vt:lpstr>
      <vt:lpstr>PowerPoint 프레젠테이션</vt:lpstr>
      <vt:lpstr>PowerPoint 프레젠테이션</vt:lpstr>
      <vt:lpstr>PowerPoint 프레젠테이션</vt:lpstr>
      <vt:lpstr>분석목표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진혁 최</dc:creator>
  <cp:lastModifiedBy>전웅</cp:lastModifiedBy>
  <cp:revision>16</cp:revision>
  <dcterms:created xsi:type="dcterms:W3CDTF">2022-06-26T05:29:47Z</dcterms:created>
  <dcterms:modified xsi:type="dcterms:W3CDTF">2023-03-27T15:41:44Z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0x010100E17DA02C9D474B47BAD612E22D33C4BD</vt:lpwstr>
  </property>
</Properties>
</file>